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media/image-1-1.jpg" ContentType="image/jpg"/>
  <Override PartName="/ppt/media/image-4-1.jpg" ContentType="image/jpg"/>
  <Override PartName="/ppt/media/image-6-1.jpg" ContentType="image/jpg"/>
  <Override PartName="/ppt/media/image-8-1.jpg" ContentType="image/jp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extended-properties" Target="docProps/app.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7562088" cy="10689336"/>
  <p:notesSz cx="10689336" cy="756208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jp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1.png"/></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jp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jp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jp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mnt/data/marlon_new_images_prepped/slide_01.jpg">    </p:cNvPr>
          <p:cNvPicPr>
            <a:picLocks noChangeAspect="1"/>
          </p:cNvPicPr>
          <p:nvPr/>
        </p:nvPicPr>
        <p:blipFill>
          <a:blip r:embed="rId1"/>
          <a:stretch>
            <a:fillRect/>
          </a:stretch>
        </p:blipFill>
        <p:spPr>
          <a:xfrm>
            <a:off x="640080" y="685800"/>
            <a:ext cx="6281928" cy="3529584"/>
          </a:xfrm>
          <a:prstGeom prst="rect">
            <a:avLst/>
          </a:prstGeom>
        </p:spPr>
      </p:pic>
      <p:sp>
        <p:nvSpPr>
          <p:cNvPr id="3" name="Shape 0"/>
          <p:cNvSpPr/>
          <p:nvPr/>
        </p:nvSpPr>
        <p:spPr>
          <a:xfrm>
            <a:off x="640080" y="685800"/>
            <a:ext cx="6281928" cy="3529584"/>
          </a:xfrm>
          <a:prstGeom prst="rect">
            <a:avLst/>
          </a:prstGeom>
          <a:solidFill>
            <a:srgbClr val="FFFFFF">
              <a:alpha val="0"/>
            </a:srgbClr>
          </a:solidFill>
          <a:ln w="10160">
            <a:solidFill>
              <a:srgbClr val="E5E7EB"/>
            </a:solidFill>
            <a:prstDash val="solid"/>
          </a:ln>
        </p:spPr>
        <p:txBody>
          <a:bodyPr lIns="0" rIns="0" tIns="0" bIns="0">
            <a:noAutofit/>
          </a:bodyPr>
          <a:p/>
        </p:txBody>
      </p:sp>
      <p:sp>
        <p:nvSpPr>
          <p:cNvPr id="4" name="Text 1"/>
          <p:cNvSpPr/>
          <p:nvPr/>
        </p:nvSpPr>
        <p:spPr>
          <a:xfrm>
            <a:off x="640080" y="4617720"/>
            <a:ext cx="6309360" cy="182880"/>
          </a:xfrm>
          <a:prstGeom prst="rect">
            <a:avLst/>
          </a:prstGeom>
          <a:noFill/>
          <a:ln/>
        </p:spPr>
        <p:txBody>
          <a:bodyPr wrap="square" lIns="0" tIns="0" rIns="0" bIns="0" rtlCol="0" anchor="ctr">
            <a:noAutofit/>
          </a:bodyPr>
          <a:lstStyle/>
          <a:p>
            <a:pPr indent="0" marL="0">
              <a:buNone/>
            </a:pPr>
            <a:r>
              <a:rPr lang="en-US" sz="819" b="1" dirty="0">
                <a:solidFill>
                  <a:srgbClr val="F15A24"/>
                </a:solidFill>
              </a:rPr>
              <a:t>A SHORT BUSINESS NOVEL</a:t>
            </a:r>
            <a:endParaRPr lang="en-US" sz="800" dirty="0"/>
          </a:p>
        </p:txBody>
      </p:sp>
      <p:sp>
        <p:nvSpPr>
          <p:cNvPr id="5" name="Text 2"/>
          <p:cNvSpPr/>
          <p:nvPr/>
        </p:nvSpPr>
        <p:spPr>
          <a:xfrm>
            <a:off x="640080" y="5029200"/>
            <a:ext cx="6309360" cy="384048"/>
          </a:xfrm>
          <a:prstGeom prst="rect">
            <a:avLst/>
          </a:prstGeom>
          <a:noFill/>
          <a:ln/>
        </p:spPr>
        <p:txBody>
          <a:bodyPr wrap="square" lIns="0" tIns="0" rIns="0" bIns="0" rtlCol="0" anchor="ctr"/>
          <a:lstStyle/>
          <a:p>
            <a:pPr indent="0" marL="0">
              <a:buNone/>
            </a:pPr>
            <a:r>
              <a:rPr lang="en-US" sz="2100" b="1" dirty="0">
                <a:solidFill>
                  <a:srgbClr val="004070"/>
                </a:solidFill>
              </a:rPr>
              <a:t>Marlon’s Story</a:t>
            </a:r>
            <a:endParaRPr lang="en-US" sz="2100" dirty="0"/>
          </a:p>
        </p:txBody>
      </p:sp>
      <p:sp>
        <p:nvSpPr>
          <p:cNvPr id="6" name="Text 3"/>
          <p:cNvSpPr/>
          <p:nvPr/>
        </p:nvSpPr>
        <p:spPr>
          <a:xfrm>
            <a:off x="640080" y="5806440"/>
            <a:ext cx="6355080" cy="1051560"/>
          </a:xfrm>
          <a:prstGeom prst="rect">
            <a:avLst/>
          </a:prstGeom>
          <a:noFill/>
          <a:ln/>
        </p:spPr>
        <p:txBody>
          <a:bodyPr wrap="square" lIns="0" tIns="0" rIns="0" bIns="0" rtlCol="0" anchor="ctr">
            <a:normAutofit/>
          </a:bodyPr>
          <a:lstStyle/>
          <a:p>
            <a:pPr indent="0" marL="0">
              <a:buNone/>
            </a:pPr>
            <a:r>
              <a:rPr lang="en-US" sz="2500" b="1" dirty="0">
                <a:solidFill>
                  <a:srgbClr val="1F2937"/>
                </a:solidFill>
              </a:rPr>
              <a:t>The Part the System Could See but the Warehouse Couldn’t Find</a:t>
            </a:r>
            <a:endParaRPr lang="en-US" sz="2500" dirty="0"/>
          </a:p>
        </p:txBody>
      </p:sp>
      <p:sp>
        <p:nvSpPr>
          <p:cNvPr id="7" name="Text 4"/>
          <p:cNvSpPr/>
          <p:nvPr/>
        </p:nvSpPr>
        <p:spPr>
          <a:xfrm>
            <a:off x="640080" y="7013448"/>
            <a:ext cx="6217920" cy="658368"/>
          </a:xfrm>
          <a:prstGeom prst="rect">
            <a:avLst/>
          </a:prstGeom>
          <a:noFill/>
          <a:ln/>
        </p:spPr>
        <p:txBody>
          <a:bodyPr wrap="square" lIns="0" tIns="0" rIns="0" bIns="0" rtlCol="0" anchor="ctr">
            <a:noAutofit/>
          </a:bodyPr>
          <a:lstStyle/>
          <a:p>
            <a:pPr indent="0" marL="0">
              <a:buNone/>
            </a:pPr>
            <a:r>
              <a:rPr lang="en-US" sz="819" dirty="0">
                <a:solidFill>
                  <a:srgbClr val="1F2937"/>
                </a:solidFill>
              </a:rPr>
              <a:t>A business story about stock accuracy, warehouse reality, ERP inventory, follow-up files, and the role of a storekeeper inside NorthBridge Mechanic.</a:t>
            </a:r>
            <a:endParaRPr lang="en-US" sz="1400" dirty="0"/>
          </a:p>
        </p:txBody>
      </p:sp>
      <p:sp>
        <p:nvSpPr>
          <p:cNvPr id="8" name="Text 5"/>
          <p:cNvSpPr/>
          <p:nvPr/>
        </p:nvSpPr>
        <p:spPr>
          <a:xfrm>
            <a:off x="640080" y="8119872"/>
            <a:ext cx="6217920" cy="841248"/>
          </a:xfrm>
          <a:prstGeom prst="rect">
            <a:avLst/>
          </a:prstGeom>
          <a:noFill/>
          <a:ln/>
        </p:spPr>
        <p:txBody>
          <a:bodyPr wrap="square" lIns="0" tIns="0" rIns="0" bIns="0" rtlCol="0" anchor="ctr">
            <a:noAutofit/>
          </a:bodyPr>
          <a:lstStyle/>
          <a:p>
            <a:pPr indent="0" marL="0">
              <a:buNone/>
            </a:pPr>
            <a:r>
              <a:rPr lang="en-US" sz="2000" b="1" dirty="0">
                <a:solidFill>
                  <a:srgbClr val="667085"/>
                </a:solidFill>
              </a:rPr>
              <a:t>Marlon is fictional, but the warehouse situations are designed to feel familiar to industrial teams: missing parts, unclear movements, urgent production needs, and inventory data that must be trusted before it can be used.</a:t>
            </a:r>
            <a:endParaRPr lang="en-US" sz="1120" dirty="0"/>
          </a:p>
        </p:txBody>
      </p:sp>
      <p:sp>
        <p:nvSpPr>
          <p:cNvPr id="9" name="Text 6"/>
          <p:cNvSpPr/>
          <p:nvPr/>
        </p:nvSpPr>
        <p:spPr>
          <a:xfrm>
            <a:off x="640080" y="10195560"/>
            <a:ext cx="3200400" cy="164592"/>
          </a:xfrm>
          <a:prstGeom prst="rect">
            <a:avLst/>
          </a:prstGeom>
          <a:noFill/>
          <a:ln/>
        </p:spPr>
        <p:txBody>
          <a:bodyPr wrap="square" lIns="0" tIns="0" rIns="0" bIns="0" rtlCol="0" anchor="ctr">
            <a:noAutofit/>
          </a:bodyPr>
          <a:lstStyle/>
          <a:p>
            <a:pPr indent="0" marL="0">
              <a:buNone/>
            </a:pPr>
            <a:r>
              <a:rPr lang="en-US" sz="1170" dirty="0">
                <a:solidFill>
                  <a:srgbClr val="667085"/>
                </a:solidFill>
              </a:rPr>
              <a:t>Inventory Big Data character universe</a:t>
            </a:r>
            <a:endParaRPr lang="en-US" sz="800" dirty="0"/>
          </a:p>
        </p:txBody>
      </p:sp>
      <p:sp>
        <p:nvSpPr>
          <p:cNvPr id="10" name="Text 7"/>
          <p:cNvSpPr/>
          <p:nvPr/>
        </p:nvSpPr>
        <p:spPr>
          <a:xfrm>
            <a:off x="6629400" y="10195560"/>
            <a:ext cx="411480" cy="164592"/>
          </a:xfrm>
          <a:prstGeom prst="rect">
            <a:avLst/>
          </a:prstGeom>
          <a:noFill/>
          <a:ln/>
        </p:spPr>
        <p:txBody>
          <a:bodyPr wrap="square" lIns="0" tIns="0" rIns="0" bIns="0" rtlCol="0" anchor="ctr"/>
          <a:lstStyle/>
          <a:p>
            <a:pPr algn="r" indent="0" marL="0">
              <a:buNone/>
            </a:pPr>
            <a:r>
              <a:rPr lang="en-US" sz="800" dirty="0">
                <a:solidFill>
                  <a:srgbClr val="667085"/>
                </a:solidFill>
              </a:rPr>
              <a:t>01</a:t>
            </a:r>
            <a:endParaRPr lang="en-US"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Chapter 7</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10</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The recovery file</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From missing part to owned actions</a:t>
            </a:r>
            <a:endParaRPr lang="en-US" sz="1100" dirty="0"/>
          </a:p>
        </p:txBody>
      </p:sp>
      <p:sp>
        <p:nvSpPr>
          <p:cNvPr id="10" name="Text 8"/>
          <p:cNvSpPr/>
          <p:nvPr/>
        </p:nvSpPr>
        <p:spPr>
          <a:xfrm>
            <a:off x="603504" y="1737360"/>
            <a:ext cx="3108960" cy="2834640"/>
          </a:xfrm>
          <a:prstGeom prst="rect">
            <a:avLst/>
          </a:prstGeom>
          <a:noFill/>
          <a:ln/>
        </p:spPr>
        <p:txBody>
          <a:bodyPr wrap="square" lIns="18288" tIns="0" rIns="18288" bIns="0" rtlCol="0" anchor="t">
            <a:noAutofit/>
          </a:bodyPr>
          <a:lstStyle/>
          <a:p>
            <a:pPr algn="l" indent="0" marL="0">
              <a:buNone/>
            </a:pPr>
            <a:r>
              <a:rPr lang="en-US" sz="1145" dirty="0">
                <a:solidFill>
                  <a:srgbClr val="1F2937"/>
                </a:solidFill>
                <a:latin typeface="Arial" pitchFamily="34" charset="0"/>
                <a:ea typeface="Arial" pitchFamily="34" charset="-122"/>
                <a:cs typeface="Arial" pitchFamily="34" charset="-120"/>
              </a:rPr>
              <a:t>By Wednesday, Marlon had a simple follow-up file on his screen. It did not look impressive. It had item reference, expected location, actual location, ERP quantity, physical quantity, production impact, owner, due date, and status.</a:t>
            </a:r>
            <a:endParaRPr lang="en-US" sz="1080" dirty="0"/>
          </a:p>
          <a:p>
            <a:pPr algn="l" indent="0" marL="0">
              <a:buNone/>
            </a:pPr>
            <a:endParaRPr lang="en-US" sz="1080" dirty="0"/>
          </a:p>
          <a:p>
            <a:pPr algn="l" indent="0" marL="0">
              <a:buNone/>
            </a:pPr>
            <a:r>
              <a:rPr lang="en-US" sz="1145" dirty="0">
                <a:solidFill>
                  <a:srgbClr val="1F2937"/>
                </a:solidFill>
                <a:latin typeface="Arial" pitchFamily="34" charset="0"/>
                <a:ea typeface="Arial" pitchFamily="34" charset="-122"/>
                <a:cs typeface="Arial" pitchFamily="34" charset="-120"/>
              </a:rPr>
              <a:t>That was enough to change the meeting. Instead of discussing memories and assumptions, the team discussed open lines. Each issue had a next action.</a:t>
            </a:r>
            <a:endParaRPr lang="en-US" sz="1080" dirty="0"/>
          </a:p>
        </p:txBody>
      </p:sp>
      <p:sp>
        <p:nvSpPr>
          <p:cNvPr id="11" name="Text 9"/>
          <p:cNvSpPr/>
          <p:nvPr/>
        </p:nvSpPr>
        <p:spPr>
          <a:xfrm>
            <a:off x="3840480" y="1737360"/>
            <a:ext cx="3108960" cy="2834640"/>
          </a:xfrm>
          <a:prstGeom prst="rect">
            <a:avLst/>
          </a:prstGeom>
          <a:noFill/>
          <a:ln/>
        </p:spPr>
        <p:txBody>
          <a:bodyPr wrap="square" lIns="18288" tIns="0" rIns="18288" bIns="0" rtlCol="0" anchor="t">
            <a:noAutofit/>
          </a:bodyPr>
          <a:lstStyle/>
          <a:p>
            <a:pPr algn="l" indent="0" marL="0">
              <a:buNone/>
            </a:pPr>
            <a:r>
              <a:rPr lang="en-US" sz="1145" dirty="0">
                <a:solidFill>
                  <a:srgbClr val="1F2937"/>
                </a:solidFill>
                <a:latin typeface="Arial" pitchFamily="34" charset="0"/>
                <a:ea typeface="Arial" pitchFamily="34" charset="-122"/>
                <a:cs typeface="Arial" pitchFamily="34" charset="-120"/>
              </a:rPr>
              <a:t>James used the file to separate warehouse discipline issues from supplier issues. Production used it to protect the right orders. Quality used it to close the damaged goods decision. Marlon used it to keep the floor reality visible.</a:t>
            </a:r>
            <a:endParaRPr lang="en-US" sz="1080" dirty="0"/>
          </a:p>
          <a:p>
            <a:pPr algn="l" indent="0" marL="0">
              <a:buNone/>
            </a:pPr>
            <a:endParaRPr lang="en-US" sz="1080" dirty="0"/>
          </a:p>
          <a:p>
            <a:pPr algn="l" indent="0" marL="0">
              <a:buNone/>
            </a:pPr>
            <a:r>
              <a:rPr lang="en-US" sz="1145" dirty="0">
                <a:solidFill>
                  <a:srgbClr val="1F2937"/>
                </a:solidFill>
                <a:latin typeface="Arial" pitchFamily="34" charset="0"/>
                <a:ea typeface="Arial" pitchFamily="34" charset="-122"/>
                <a:cs typeface="Arial" pitchFamily="34" charset="-120"/>
              </a:rPr>
              <a:t>The file was not a report for decoration. It was a working tool that moved the team from scattered questions to controlled actions.</a:t>
            </a:r>
            <a:endParaRPr lang="en-US" sz="1080" dirty="0"/>
          </a:p>
        </p:txBody>
      </p:sp>
      <p:sp>
        <p:nvSpPr>
          <p:cNvPr id="12" name="Text 10"/>
          <p:cNvSpPr/>
          <p:nvPr/>
        </p:nvSpPr>
        <p:spPr>
          <a:xfrm>
            <a:off x="777240" y="9445752"/>
            <a:ext cx="6080760" cy="411480"/>
          </a:xfrm>
          <a:prstGeom prst="rect">
            <a:avLst/>
          </a:prstGeom>
          <a:noFill/>
          <a:ln/>
        </p:spPr>
        <p:txBody>
          <a:bodyPr wrap="square" lIns="0" tIns="0" rIns="0" bIns="0" rtlCol="0" anchor="ctr">
            <a:noAutofit/>
          </a:bodyPr>
          <a:lstStyle/>
          <a:p>
            <a:pPr algn="l" indent="0" marL="0">
              <a:buNone/>
            </a:pPr>
            <a:r>
              <a:rPr lang="en-US" sz="1040" i="1" dirty="0">
                <a:solidFill>
                  <a:srgbClr val="004070"/>
                </a:solidFill>
                <a:latin typeface="Arial" pitchFamily="34" charset="0"/>
                <a:ea typeface="Arial" pitchFamily="34" charset="-122"/>
                <a:cs typeface="Arial" pitchFamily="34" charset="-120"/>
              </a:rPr>
              <a:t>“A good follow-up file is not beautiful. It is usable when the shift is under pressure.”</a:t>
            </a:r>
            <a:endParaRPr lang="en-US" sz="990" dirty="0"/>
          </a:p>
        </p:txBody>
      </p:sp>
      <p:pic>
        <p:nvPicPr>
          <p:cNvPr id="13" name="Picture 12" descr="image.png"/>
          <p:cNvPicPr>
            <a:picLocks noChangeAspect="1"/>
          </p:cNvPicPr>
          <p:nvPr/>
        </p:nvPicPr>
        <p:blipFill>
          <a:blip r:embed="rId3"/>
          <a:stretch>
            <a:fillRect/>
          </a:stretch>
        </p:blipFill>
        <p:spPr>
          <a:xfrm>
            <a:off x="777240" y="4754880"/>
            <a:ext cx="6080760" cy="34198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Chapter 8</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11</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James visits the store</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The supply chain view meets warehouse reality</a:t>
            </a:r>
            <a:endParaRPr lang="en-US" sz="1100" dirty="0"/>
          </a:p>
        </p:txBody>
      </p:sp>
      <p:pic>
        <p:nvPicPr>
          <p:cNvPr id="10" name="Image 0" descr="/mnt/data/warehouse_inspection_discussion_in_progress.png">    </p:cNvPr>
          <p:cNvPicPr>
            <a:picLocks noChangeAspect="1"/>
          </p:cNvPicPr>
          <p:nvPr/>
        </p:nvPicPr>
        <p:blipFill>
          <a:blip r:embed="rId1"/>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James came to the warehouse before the afternoon review. He had the supply chain dashboard on his tablet. Marlon had the scanner, the receiving file, and the handwritten notes from the morning.</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The two views did not compete. They completed each other.</a:t>
            </a:r>
            <a:endParaRPr lang="en-US" sz="1060" dirty="0"/>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James saw the pattern quickly. The supplier had not failed this time. The deeper weakness was internal: location updates were too late, quality hold status was not visible enough, and repeated adjustments were not triggering a review.</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Marlon added one sentence: “If we only fix the urgent line, we will see this again.” James nodded.</a:t>
            </a:r>
            <a:endParaRPr lang="en-US" sz="1060" dirty="0"/>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buNone/>
            </a:pPr>
            <a:r>
              <a:rPr lang="en-US" sz="1010" i="1" dirty="0">
                <a:solidFill>
                  <a:srgbClr val="004070"/>
                </a:solidFill>
                <a:latin typeface="Arial" pitchFamily="34" charset="0"/>
                <a:ea typeface="Arial" pitchFamily="34" charset="-122"/>
                <a:cs typeface="Arial" pitchFamily="34" charset="-120"/>
              </a:rPr>
              <a:t>“The floor does not replace the dashboard. It teaches the dashboard what it means.”</a:t>
            </a:r>
            <a:endParaRPr lang="en-US" sz="98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Chapter 9</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12</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The role of data</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Stock accuracy is a management conversation</a:t>
            </a:r>
            <a:endParaRPr lang="en-US" sz="1100" dirty="0"/>
          </a:p>
        </p:txBody>
      </p:sp>
      <p:sp>
        <p:nvSpPr>
          <p:cNvPr id="10" name="Text 8"/>
          <p:cNvSpPr/>
          <p:nvPr/>
        </p:nvSpPr>
        <p:spPr>
          <a:xfrm>
            <a:off x="585216" y="1755648"/>
            <a:ext cx="2999232" cy="278892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Marlon had never described himself as a data person. Yet his work depended on data every hour: item references, bin locations, movement types, cycle count variance, stock adjustment reason, receiving discrepancy, blocked quantity, and production impact.</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The warehouse created data through action. Every receipt, issue, return, transfer, count, and correction changed material availability.</a:t>
            </a:r>
            <a:endParaRPr lang="en-US" sz="1060" dirty="0"/>
          </a:p>
        </p:txBody>
      </p:sp>
      <p:sp>
        <p:nvSpPr>
          <p:cNvPr id="11" name="Text 9"/>
          <p:cNvSpPr/>
          <p:nvPr/>
        </p:nvSpPr>
        <p:spPr>
          <a:xfrm>
            <a:off x="3977640" y="1755648"/>
            <a:ext cx="2999232" cy="278892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During the review, Victor asked a simple question: “What data would have warned us earlier?” Marlon answered without hesitation: repeated location corrections, open quality holds, and fast-moving references stored outside standard zones.</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The answer was not theoretical. It came from daily work. Better inventory data started in the discipline of the warehouse routine.</a:t>
            </a:r>
            <a:endParaRPr lang="en-US" sz="1060" dirty="0"/>
          </a:p>
        </p:txBody>
      </p:sp>
      <p:pic>
        <p:nvPicPr>
          <p:cNvPr id="12" name="Image 0" descr="/mnt/data/warehouse_team_collaboration_on_inventory_data.png">    </p:cNvPr>
          <p:cNvPicPr>
            <a:picLocks noChangeAspect="1"/>
          </p:cNvPicPr>
          <p:nvPr/>
        </p:nvPicPr>
        <p:blipFill>
          <a:blip r:embed="rId1"/>
          <a:stretch>
            <a:fillRect/>
          </a:stretch>
        </p:blipFill>
        <p:spPr>
          <a:xfrm>
            <a:off x="868680" y="4919472"/>
            <a:ext cx="5824728" cy="3273552"/>
          </a:xfrm>
          <a:prstGeom prst="rect">
            <a:avLst/>
          </a:prstGeom>
        </p:spPr>
      </p:pic>
      <p:sp>
        <p:nvSpPr>
          <p:cNvPr id="13" name="Shape 10"/>
          <p:cNvSpPr/>
          <p:nvPr/>
        </p:nvSpPr>
        <p:spPr>
          <a:xfrm>
            <a:off x="868680" y="4919472"/>
            <a:ext cx="5824728" cy="3273552"/>
          </a:xfrm>
          <a:prstGeom prst="rect">
            <a:avLst/>
          </a:prstGeom>
          <a:solidFill>
            <a:srgbClr val="FFFFFF">
              <a:alpha val="0"/>
            </a:srgbClr>
          </a:solidFill>
          <a:ln w="10160">
            <a:solidFill>
              <a:srgbClr val="E5E7EB"/>
            </a:solidFill>
            <a:prstDash val="solid"/>
          </a:ln>
        </p:spPr>
        <p:txBody>
          <a:bodyPr/>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buNone/>
            </a:pPr>
            <a:r>
              <a:rPr lang="en-US" sz="1010" i="1" dirty="0">
                <a:solidFill>
                  <a:srgbClr val="004070"/>
                </a:solidFill>
                <a:latin typeface="Arial" pitchFamily="34" charset="0"/>
                <a:ea typeface="Arial" pitchFamily="34" charset="-122"/>
                <a:cs typeface="Arial" pitchFamily="34" charset="-120"/>
              </a:rPr>
              <a:t>“Stock accuracy is not a spreadsheet value. It is the result of thousands of small disciplined actions.”</a:t>
            </a:r>
            <a:endParaRPr lang="en-US" sz="98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Chapter 10</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13</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Friday handover</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The warehouse learns a new rhythm</a:t>
            </a:r>
            <a:endParaRPr lang="en-US" sz="1100" dirty="0"/>
          </a:p>
        </p:txBody>
      </p:sp>
      <p:pic>
        <p:nvPicPr>
          <p:cNvPr id="10" name="Image 0" descr="/mnt/data/wide_interior_warehouse_industrial_storage_scene.png">    </p:cNvPr>
          <p:cNvPicPr>
            <a:picLocks noChangeAspect="1"/>
          </p:cNvPicPr>
          <p:nvPr/>
        </p:nvPicPr>
        <p:blipFill>
          <a:blip r:embed="rId1"/>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By Friday, the missing part had been found, the damaged goods decision had been closed, and the production sequence had remained stable. The week had not been easy, but the warehouse had not lost control.</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Marlon updated the final lines of the follow-up file. He wrote what mattered: item, cause, action, owner, closure, and prevention rule.</a:t>
            </a:r>
            <a:endParaRPr lang="en-US" sz="1060" dirty="0"/>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The new routine was simple. Repeated location corrections would trigger a mini review. Quality holds on production-critical items would be visible in the daily file. Urgent requests with uncertain stock would receive a status, not a guess.</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Before leaving, Marlon charged the scanner and left one clear note for Monday.</a:t>
            </a:r>
            <a:endParaRPr lang="en-US" sz="1060" dirty="0"/>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buNone/>
            </a:pPr>
            <a:r>
              <a:rPr lang="en-US" sz="1010" i="1" dirty="0">
                <a:solidFill>
                  <a:srgbClr val="004070"/>
                </a:solidFill>
                <a:latin typeface="Arial" pitchFamily="34" charset="0"/>
                <a:ea typeface="Arial" pitchFamily="34" charset="-122"/>
                <a:cs typeface="Arial" pitchFamily="34" charset="-120"/>
              </a:rPr>
              <a:t>“The best warehouse routines are not complicated. They are repeated before the next problem arrives.”</a:t>
            </a:r>
            <a:endParaRPr lang="en-US" sz="98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Epilogue</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14</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The next Monday</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Problems did not disappear; they became visible earlier</a:t>
            </a:r>
            <a:endParaRPr lang="en-US" sz="1100" dirty="0"/>
          </a:p>
        </p:txBody>
      </p:sp>
      <p:sp>
        <p:nvSpPr>
          <p:cNvPr id="10" name="Text 8"/>
          <p:cNvSpPr/>
          <p:nvPr/>
        </p:nvSpPr>
        <p:spPr>
          <a:xfrm>
            <a:off x="585216" y="1755648"/>
            <a:ext cx="2999232" cy="278892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The following Monday, another alert appeared. This time, it concerned a spare part with a quantity difference between the ERP record and the physical count. The issue was smaller than the previous week, but it carried the same risk: production could trust the system too quickly.</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Marlon saw the signal early because the new routine forced him to review high-rotation and sensitive references.</a:t>
            </a:r>
            <a:endParaRPr lang="en-US" sz="1060" dirty="0"/>
          </a:p>
        </p:txBody>
      </p:sp>
      <p:sp>
        <p:nvSpPr>
          <p:cNvPr id="11" name="Text 9"/>
          <p:cNvSpPr/>
          <p:nvPr/>
        </p:nvSpPr>
        <p:spPr>
          <a:xfrm>
            <a:off x="3977640" y="1755648"/>
            <a:ext cx="2999232" cy="278892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The follow-up line already had an owner. The location check was done. The variance was visible. The production impact was marked as low, but monitored.</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That was the quiet improvement. The warehouse still had problems, but they were now named earlier, checked faster, and connected to decisions before they became confusion.</a:t>
            </a:r>
            <a:endParaRPr lang="en-US" sz="1060" dirty="0"/>
          </a:p>
        </p:txBody>
      </p:sp>
      <p:pic>
        <p:nvPicPr>
          <p:cNvPr id="12" name="Image 0" descr="/mnt/data/warehouse_inventory_check_in_progress.png">    </p:cNvPr>
          <p:cNvPicPr>
            <a:picLocks noChangeAspect="1"/>
          </p:cNvPicPr>
          <p:nvPr/>
        </p:nvPicPr>
        <p:blipFill>
          <a:blip r:embed="rId1"/>
          <a:stretch>
            <a:fillRect/>
          </a:stretch>
        </p:blipFill>
        <p:spPr>
          <a:xfrm>
            <a:off x="868680" y="4919472"/>
            <a:ext cx="5824728" cy="3273552"/>
          </a:xfrm>
          <a:prstGeom prst="rect">
            <a:avLst/>
          </a:prstGeom>
        </p:spPr>
      </p:pic>
      <p:sp>
        <p:nvSpPr>
          <p:cNvPr id="13" name="Shape 10"/>
          <p:cNvSpPr/>
          <p:nvPr/>
        </p:nvSpPr>
        <p:spPr>
          <a:xfrm>
            <a:off x="868680" y="4919472"/>
            <a:ext cx="5824728" cy="3273552"/>
          </a:xfrm>
          <a:prstGeom prst="rect">
            <a:avLst/>
          </a:prstGeom>
          <a:solidFill>
            <a:srgbClr val="FFFFFF">
              <a:alpha val="0"/>
            </a:srgbClr>
          </a:solidFill>
          <a:ln w="10160">
            <a:solidFill>
              <a:srgbClr val="E5E7EB"/>
            </a:solidFill>
            <a:prstDash val="solid"/>
          </a:ln>
        </p:spPr>
        <p:txBody>
          <a:bodyPr/>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buNone/>
            </a:pPr>
            <a:r>
              <a:rPr lang="en-US" sz="1010" i="1" dirty="0">
                <a:solidFill>
                  <a:srgbClr val="004070"/>
                </a:solidFill>
                <a:latin typeface="Arial" pitchFamily="34" charset="0"/>
                <a:ea typeface="Arial" pitchFamily="34" charset="-122"/>
                <a:cs typeface="Arial" pitchFamily="34" charset="-120"/>
              </a:rPr>
              <a:t>“Progress in a warehouse often looks simple: the same problem is seen earlier.”</a:t>
            </a:r>
            <a:endParaRPr lang="en-US" sz="98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Closing note</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15</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What Marlon’s story shows</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A short business novel as an introduction to the Storekeeper role</a:t>
            </a:r>
            <a:endParaRPr lang="en-US" sz="1100" dirty="0"/>
          </a:p>
        </p:txBody>
      </p:sp>
      <p:pic>
        <p:nvPicPr>
          <p:cNvPr id="10" name="Image 0" descr="/mnt/data/warehouse_operations_and_data_overview.png">    </p:cNvPr>
          <p:cNvPicPr>
            <a:picLocks noChangeAspect="1"/>
          </p:cNvPicPr>
          <p:nvPr/>
        </p:nvPicPr>
        <p:blipFill>
          <a:blip r:embed="rId1"/>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Marlon’s story is built around a simple idea: the storekeeper role becomes easier to understand when it is shown through a concrete warehouse situation.</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A title alone does not explain the work. A story can show how stock accuracy, material flow, physical checks, and ERP inventory data meet under pressure.</a:t>
            </a:r>
            <a:endParaRPr lang="en-US" sz="1060" dirty="0"/>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The story gives Marlon professional depth that can be reused in other Inventory Big Data pages: Job Description, Data of a Store Keeper, FAQ, Daily Routine, Follow-up Files, SIPOC, Interview Questions, and COMPLEXIS.</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Marlon becomes more than a static profile. He becomes a character whose behavior can be recognized in the next warehouse problem.</a:t>
            </a:r>
            <a:endParaRPr lang="en-US" sz="1060" dirty="0"/>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buNone/>
            </a:pPr>
            <a:r>
              <a:rPr lang="en-US" sz="1010" i="1" dirty="0">
                <a:solidFill>
                  <a:srgbClr val="004070"/>
                </a:solidFill>
                <a:latin typeface="Arial" pitchFamily="34" charset="0"/>
                <a:ea typeface="Arial" pitchFamily="34" charset="-122"/>
                <a:cs typeface="Arial" pitchFamily="34" charset="-120"/>
              </a:rPr>
              <a:t>“A character becomes useful when the reader can imagine how he would react in the next missing part.”</a:t>
            </a:r>
            <a:endParaRPr lang="en-US" sz="98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Reader note</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02</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Before the story begins</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How to read this mini novel</a:t>
            </a:r>
            <a:endParaRPr lang="en-US" sz="1100" dirty="0"/>
          </a:p>
        </p:txBody>
      </p:sp>
      <p:sp>
        <p:nvSpPr>
          <p:cNvPr id="10" name="Text 8"/>
          <p:cNvSpPr/>
          <p:nvPr/>
        </p:nvSpPr>
        <p:spPr>
          <a:xfrm>
            <a:off x="585216" y="1755648"/>
            <a:ext cx="2999232" cy="7406640"/>
          </a:xfrm>
          <a:prstGeom prst="rect">
            <a:avLst/>
          </a:prstGeom>
          <a:noFill/>
          <a:ln/>
        </p:spPr>
        <p:txBody>
          <a:bodyPr wrap="square" lIns="18288" tIns="0" rIns="18288" bIns="0" rtlCol="0" anchor="t">
            <a:noAutofit/>
          </a:bodyPr>
          <a:lstStyle/>
          <a:p>
            <a:pPr algn="l" indent="0" marL="0">
              <a:buNone/>
            </a:pPr>
            <a:r>
              <a:rPr lang="en-US" sz="1060" dirty="0">
                <a:solidFill>
                  <a:srgbClr val="1F2937"/>
                </a:solidFill>
                <a:latin typeface="Arial" pitchFamily="34" charset="0"/>
                <a:ea typeface="Arial" pitchFamily="34" charset="-122"/>
                <a:cs typeface="Arial" pitchFamily="34" charset="-120"/>
              </a:rPr>
              <a:t>This mini novel introduces Marlon as the Storekeeper of NorthBridge Mechanic. It is not a CV and it is not a formal job description. It is a story designed to make the storekeeper role concrete through daily warehouse decisions, stock checks, and operational pressure.</a:t>
            </a:r>
            <a:endParaRPr lang="en-US" sz="1080" dirty="0"/>
          </a:p>
          <a:p>
            <a:pPr algn="l" indent="0" marL="0">
              <a:buNone/>
            </a:pPr>
            <a:endParaRPr lang="en-US" sz="1080" dirty="0"/>
          </a:p>
          <a:p>
            <a:pPr algn="l" indent="0" marL="0">
              <a:buNone/>
            </a:pPr>
            <a:r>
              <a:rPr lang="en-US" sz="1060" dirty="0">
                <a:solidFill>
                  <a:srgbClr val="1F2937"/>
                </a:solidFill>
                <a:latin typeface="Arial" pitchFamily="34" charset="0"/>
                <a:ea typeface="Arial" pitchFamily="34" charset="-122"/>
                <a:cs typeface="Arial" pitchFamily="34" charset="-120"/>
              </a:rPr>
              <a:t>The story follows one tense week inside the warehouse. Nothing starts as a major crisis. A production order needs a component. The ERP system shows stock available. The expected location is checked. The shelf is empty.</a:t>
            </a:r>
            <a:endParaRPr lang="en-US" sz="1080" dirty="0"/>
          </a:p>
        </p:txBody>
      </p:sp>
      <p:sp>
        <p:nvSpPr>
          <p:cNvPr id="11" name="Text 9"/>
          <p:cNvSpPr/>
          <p:nvPr/>
        </p:nvSpPr>
        <p:spPr>
          <a:xfrm>
            <a:off x="3977640" y="1755648"/>
            <a:ext cx="2999232" cy="7406640"/>
          </a:xfrm>
          <a:prstGeom prst="rect">
            <a:avLst/>
          </a:prstGeom>
          <a:noFill/>
          <a:ln/>
        </p:spPr>
        <p:txBody>
          <a:bodyPr wrap="square" lIns="18288" tIns="0" rIns="18288" bIns="0" rtlCol="0" anchor="t">
            <a:noAutofit/>
          </a:bodyPr>
          <a:lstStyle/>
          <a:p>
            <a:pPr algn="l" indent="0" marL="0">
              <a:buNone/>
            </a:pPr>
            <a:r>
              <a:rPr lang="en-US" sz="1060" dirty="0">
                <a:solidFill>
                  <a:srgbClr val="1F2937"/>
                </a:solidFill>
                <a:latin typeface="Arial" pitchFamily="34" charset="0"/>
                <a:ea typeface="Arial" pitchFamily="34" charset="-122"/>
                <a:cs typeface="Arial" pitchFamily="34" charset="-120"/>
              </a:rPr>
              <a:t>The purpose of the story is to show how a storekeeper connects physical reality with inventory data. Marlon does not manage the whole supply chain, but he protects one of its most fragile points: the moment when the system says a part exists and the floor needs proof.</a:t>
            </a:r>
            <a:endParaRPr lang="en-US" sz="1080" dirty="0"/>
          </a:p>
          <a:p>
            <a:pPr algn="l" indent="0" marL="0">
              <a:buNone/>
            </a:pPr>
            <a:endParaRPr lang="en-US" sz="1080" dirty="0"/>
          </a:p>
          <a:p>
            <a:pPr algn="l" indent="0" marL="0">
              <a:buNone/>
            </a:pPr>
            <a:r>
              <a:rPr lang="en-US" sz="1060" dirty="0">
                <a:solidFill>
                  <a:srgbClr val="1F2937"/>
                </a:solidFill>
                <a:latin typeface="Arial" pitchFamily="34" charset="0"/>
                <a:ea typeface="Arial" pitchFamily="34" charset="-122"/>
                <a:cs typeface="Arial" pitchFamily="34" charset="-120"/>
              </a:rPr>
              <a:t>You will meet James, production teams, and management routines. Read this document as an introduction to Marlon’s character: practical, calm under pressure, and focused on turning warehouse uncertainty into clear action.</a:t>
            </a:r>
            <a:endParaRPr lang="en-US" sz="1080" dirty="0"/>
          </a:p>
        </p:txBody>
      </p:sp>
      <p:sp>
        <p:nvSpPr>
          <p:cNvPr id="12" name="Text 10"/>
          <p:cNvSpPr/>
          <p:nvPr/>
        </p:nvSpPr>
        <p:spPr>
          <a:xfrm>
            <a:off x="777240" y="9473184"/>
            <a:ext cx="6080760" cy="365760"/>
          </a:xfrm>
          <a:prstGeom prst="rect">
            <a:avLst/>
          </a:prstGeom>
          <a:noFill/>
          <a:ln/>
        </p:spPr>
        <p:txBody>
          <a:bodyPr wrap="square" lIns="0" tIns="0" rIns="0" bIns="0" rtlCol="0" anchor="ctr">
            <a:noAutofit/>
          </a:bodyPr>
          <a:lstStyle/>
          <a:p>
            <a:pPr algn="l" indent="0" marL="0">
              <a:buNone/>
            </a:pPr>
            <a:r>
              <a:rPr lang="en-US" sz="1010" i="1" dirty="0">
                <a:solidFill>
                  <a:srgbClr val="004070"/>
                </a:solidFill>
                <a:latin typeface="Arial" pitchFamily="34" charset="0"/>
                <a:ea typeface="Arial" pitchFamily="34" charset="-122"/>
                <a:cs typeface="Arial" pitchFamily="34" charset="-120"/>
              </a:rPr>
              <a:t>“In a warehouse, the first question is simple: where is the part, really?”</a:t>
            </a:r>
            <a:endParaRPr lang="en-US" sz="99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Character profile</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03</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Marlon, Storekeeper of NorthBridge Mechanic</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The warehouse role behind the story</a:t>
            </a:r>
            <a:endParaRPr lang="en-US" sz="1100" dirty="0"/>
          </a:p>
        </p:txBody>
      </p:sp>
      <p:sp>
        <p:nvSpPr>
          <p:cNvPr id="10" name="Text 8"/>
          <p:cNvSpPr/>
          <p:nvPr/>
        </p:nvSpPr>
        <p:spPr>
          <a:xfrm>
            <a:off x="585216" y="1755648"/>
            <a:ext cx="2999232" cy="7406640"/>
          </a:xfrm>
          <a:prstGeom prst="rect">
            <a:avLst/>
          </a:prstGeom>
          <a:noFill/>
          <a:ln/>
        </p:spPr>
        <p:txBody>
          <a:bodyPr wrap="square" lIns="18288" tIns="0" rIns="18288" bIns="0" rtlCol="0" anchor="t">
            <a:noAutofit/>
          </a:bodyPr>
          <a:lstStyle/>
          <a:p>
            <a:pPr algn="l" indent="0" marL="0">
              <a:buNone/>
            </a:pPr>
            <a:r>
              <a:rPr lang="en-US" sz="1060" dirty="0">
                <a:solidFill>
                  <a:srgbClr val="1F2937"/>
                </a:solidFill>
                <a:latin typeface="Arial" pitchFamily="34" charset="0"/>
                <a:ea typeface="Arial" pitchFamily="34" charset="-122"/>
                <a:cs typeface="Arial" pitchFamily="34" charset="-120"/>
              </a:rPr>
              <a:t>Marlon is the storekeeper of NorthBridge Mechanic, an industrial manufacturing company where warehouse discipline, stock accuracy, and material availability directly support production performance.</a:t>
            </a:r>
            <a:endParaRPr lang="en-US" sz="1080" dirty="0"/>
          </a:p>
          <a:p>
            <a:pPr algn="l" indent="0" marL="0">
              <a:buNone/>
            </a:pPr>
            <a:endParaRPr lang="en-US" sz="1080" dirty="0"/>
          </a:p>
          <a:p>
            <a:pPr algn="l" indent="0" marL="0">
              <a:buNone/>
            </a:pPr>
            <a:r>
              <a:rPr lang="en-US" sz="1060" dirty="0">
                <a:solidFill>
                  <a:srgbClr val="1F2937"/>
                </a:solidFill>
                <a:latin typeface="Arial" pitchFamily="34" charset="0"/>
                <a:ea typeface="Arial" pitchFamily="34" charset="-122"/>
                <a:cs typeface="Arial" pitchFamily="34" charset="-120"/>
              </a:rPr>
              <a:t>He manages the daily flow of raw materials, spare parts, finished goods, and production supplies. He receives goods, checks references, prepares internal requests, supports cycle counts, handles damaged goods, and keeps inventory information reliable.</a:t>
            </a:r>
            <a:endParaRPr lang="en-US" sz="1080" dirty="0"/>
          </a:p>
        </p:txBody>
      </p:sp>
      <p:sp>
        <p:nvSpPr>
          <p:cNvPr id="11" name="Text 9"/>
          <p:cNvSpPr/>
          <p:nvPr/>
        </p:nvSpPr>
        <p:spPr>
          <a:xfrm>
            <a:off x="3977640" y="1755648"/>
            <a:ext cx="2999232" cy="7406640"/>
          </a:xfrm>
          <a:prstGeom prst="rect">
            <a:avLst/>
          </a:prstGeom>
          <a:noFill/>
          <a:ln/>
        </p:spPr>
        <p:txBody>
          <a:bodyPr wrap="square" lIns="18288" tIns="0" rIns="18288" bIns="0" rtlCol="0" anchor="t">
            <a:noAutofit/>
          </a:bodyPr>
          <a:lstStyle/>
          <a:p>
            <a:pPr algn="l" indent="0" marL="0">
              <a:buNone/>
            </a:pPr>
            <a:r>
              <a:rPr lang="en-US" sz="1060" dirty="0">
                <a:solidFill>
                  <a:srgbClr val="1F2937"/>
                </a:solidFill>
                <a:latin typeface="Arial" pitchFamily="34" charset="0"/>
                <a:ea typeface="Arial" pitchFamily="34" charset="-122"/>
                <a:cs typeface="Arial" pitchFamily="34" charset="-120"/>
              </a:rPr>
              <a:t>Marlon’s background was built on the floor. He learned warehouse work through receiving, shipping, storage, production preparation, ERP transactions, barcode scanning, and stock discrepancy investigation.</a:t>
            </a:r>
            <a:endParaRPr lang="en-US" sz="1080" dirty="0"/>
          </a:p>
          <a:p>
            <a:pPr algn="l" indent="0" marL="0">
              <a:buNone/>
            </a:pPr>
            <a:endParaRPr lang="en-US" sz="1080" dirty="0"/>
          </a:p>
          <a:p>
            <a:pPr algn="l" indent="0" marL="0">
              <a:buNone/>
            </a:pPr>
            <a:r>
              <a:rPr lang="en-US" sz="1060" dirty="0">
                <a:solidFill>
                  <a:srgbClr val="1F2937"/>
                </a:solidFill>
                <a:latin typeface="Arial" pitchFamily="34" charset="0"/>
                <a:ea typeface="Arial" pitchFamily="34" charset="-122"/>
                <a:cs typeface="Arial" pitchFamily="34" charset="-120"/>
              </a:rPr>
              <a:t>His personality is calm, careful, and factual. Under pressure, he starts with the item reference, location, quantity, movement history, production impact, and next action.</a:t>
            </a:r>
            <a:endParaRPr lang="en-US" sz="1080" dirty="0"/>
          </a:p>
        </p:txBody>
      </p:sp>
      <p:sp>
        <p:nvSpPr>
          <p:cNvPr id="12" name="Text 10"/>
          <p:cNvSpPr/>
          <p:nvPr/>
        </p:nvSpPr>
        <p:spPr>
          <a:xfrm>
            <a:off x="777240" y="9473184"/>
            <a:ext cx="6080760" cy="365760"/>
          </a:xfrm>
          <a:prstGeom prst="rect">
            <a:avLst/>
          </a:prstGeom>
          <a:noFill/>
          <a:ln/>
        </p:spPr>
        <p:txBody>
          <a:bodyPr wrap="square" lIns="0" tIns="0" rIns="0" bIns="0" rtlCol="0" anchor="ctr">
            <a:noAutofit/>
          </a:bodyPr>
          <a:lstStyle/>
          <a:p>
            <a:pPr algn="l" indent="0" marL="0">
              <a:buNone/>
            </a:pPr>
            <a:r>
              <a:rPr lang="en-US" sz="1010" i="1" dirty="0">
                <a:solidFill>
                  <a:srgbClr val="004070"/>
                </a:solidFill>
                <a:latin typeface="Arial" pitchFamily="34" charset="0"/>
                <a:ea typeface="Arial" pitchFamily="34" charset="-122"/>
                <a:cs typeface="Arial" pitchFamily="34" charset="-120"/>
              </a:rPr>
              <a:t>“Marlon’s value is not only that he stores material. He makes material reality visible.”</a:t>
            </a:r>
            <a:endParaRPr lang="en-US" sz="99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Chapter 1</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04</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Monday, 6:42 a.m.</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The stock was available, but the shelf was empty</a:t>
            </a:r>
            <a:endParaRPr lang="en-US" sz="1100" dirty="0"/>
          </a:p>
        </p:txBody>
      </p:sp>
      <p:pic>
        <p:nvPicPr>
          <p:cNvPr id="10" name="Image 0" descr="/mnt/data/marlon_new_images_prepped/slide_04.jpg">    </p:cNvPr>
          <p:cNvPicPr>
            <a:picLocks noChangeAspect="1"/>
          </p:cNvPicPr>
          <p:nvPr/>
        </p:nvPicPr>
        <p:blipFill>
          <a:blip r:embed="rId1"/>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The morning started with an ordinary production request. A small component was needed before the second shift. In SAP Inventory Management, the item looked available. The quantity was enough. The location was clear.</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Marlon walked to the bin with the scanner in his hand. He checked the label, the shelf, the adjacent rack, and the overflow zone. The space was empty.</a:t>
            </a:r>
            <a:endParaRPr lang="en-US" sz="1060" dirty="0"/>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The system still showed stock. The warehouse did not. For Marlon, that difference was not a detail. It was the start of an investigation.</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He did not tell production, “The system says it is there.” He wrote the item reference, checked the last movement, and marked the request as production-sensitive.</a:t>
            </a:r>
            <a:endParaRPr lang="en-US" sz="1060" dirty="0"/>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buNone/>
            </a:pPr>
            <a:r>
              <a:rPr lang="en-US" sz="1010" i="1" dirty="0">
                <a:solidFill>
                  <a:srgbClr val="004070"/>
                </a:solidFill>
                <a:latin typeface="Arial" pitchFamily="34" charset="0"/>
                <a:ea typeface="Arial" pitchFamily="34" charset="-122"/>
                <a:cs typeface="Arial" pitchFamily="34" charset="-120"/>
              </a:rPr>
              <a:t>“Available in the system is not the same as available on the floor.”</a:t>
            </a:r>
            <a:endParaRPr lang="en-US" sz="98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Chapter 2</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05</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The first contradiction</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When the ERP record and the warehouse disagree</a:t>
            </a:r>
            <a:endParaRPr lang="en-US" sz="1100" dirty="0"/>
          </a:p>
        </p:txBody>
      </p:sp>
      <p:sp>
        <p:nvSpPr>
          <p:cNvPr id="10" name="Text 8"/>
          <p:cNvSpPr/>
          <p:nvPr/>
        </p:nvSpPr>
        <p:spPr>
          <a:xfrm>
            <a:off x="603504" y="1737360"/>
            <a:ext cx="3108960" cy="4663440"/>
          </a:xfrm>
          <a:prstGeom prst="rect">
            <a:avLst/>
          </a:prstGeom>
          <a:noFill/>
          <a:ln/>
        </p:spPr>
        <p:txBody>
          <a:bodyPr wrap="square" lIns="18288" tIns="0" rIns="18288" bIns="0" rtlCol="0" anchor="t">
            <a:noAutofit/>
          </a:bodyPr>
          <a:lstStyle/>
          <a:p>
            <a:pPr algn="l" indent="0" marL="0">
              <a:buNone/>
            </a:pPr>
            <a:r>
              <a:rPr lang="en-US" sz="1225" dirty="0">
                <a:solidFill>
                  <a:srgbClr val="1F2937"/>
                </a:solidFill>
                <a:latin typeface="Arial" pitchFamily="34" charset="0"/>
                <a:ea typeface="Arial" pitchFamily="34" charset="-122"/>
                <a:cs typeface="Arial" pitchFamily="34" charset="-120"/>
              </a:rPr>
              <a:t>Marlon opened the movement history. The last transaction showed a transfer from receiving to the production store two days earlier. No issue had been recorded after that. On paper, the part should still be in the warehouse.</a:t>
            </a:r>
            <a:endParaRPr lang="en-US" sz="1080" dirty="0"/>
          </a:p>
          <a:p>
            <a:pPr algn="l" indent="0" marL="0">
              <a:buNone/>
            </a:pPr>
            <a:endParaRPr lang="en-US" sz="1080" dirty="0"/>
          </a:p>
          <a:p>
            <a:pPr algn="l" indent="0" marL="0">
              <a:buNone/>
            </a:pPr>
            <a:r>
              <a:rPr lang="en-US" sz="1225" dirty="0">
                <a:solidFill>
                  <a:srgbClr val="1F2937"/>
                </a:solidFill>
                <a:latin typeface="Arial" pitchFamily="34" charset="0"/>
                <a:ea typeface="Arial" pitchFamily="34" charset="-122"/>
                <a:cs typeface="Arial" pitchFamily="34" charset="-120"/>
              </a:rPr>
              <a:t>He checked the receiving file. The delivery had arrived with several references mixed on one pallet. The quantities had been accepted, but the put-away comment was short. Too short. It said only: “stored.”</a:t>
            </a:r>
            <a:endParaRPr lang="en-US" sz="1080" dirty="0"/>
          </a:p>
        </p:txBody>
      </p:sp>
      <p:sp>
        <p:nvSpPr>
          <p:cNvPr id="11" name="Text 9"/>
          <p:cNvSpPr/>
          <p:nvPr/>
        </p:nvSpPr>
        <p:spPr>
          <a:xfrm>
            <a:off x="3840480" y="1737360"/>
            <a:ext cx="3108960" cy="4663440"/>
          </a:xfrm>
          <a:prstGeom prst="rect">
            <a:avLst/>
          </a:prstGeom>
          <a:noFill/>
          <a:ln/>
        </p:spPr>
        <p:txBody>
          <a:bodyPr wrap="square" lIns="18288" tIns="0" rIns="18288" bIns="0" rtlCol="0" anchor="t">
            <a:noAutofit/>
          </a:bodyPr>
          <a:lstStyle/>
          <a:p>
            <a:pPr algn="l" indent="0" marL="0">
              <a:buNone/>
            </a:pPr>
            <a:r>
              <a:rPr lang="en-US" sz="1225" dirty="0">
                <a:solidFill>
                  <a:srgbClr val="1F2937"/>
                </a:solidFill>
                <a:latin typeface="Arial" pitchFamily="34" charset="0"/>
                <a:ea typeface="Arial" pitchFamily="34" charset="-122"/>
                <a:cs typeface="Arial" pitchFamily="34" charset="-120"/>
              </a:rPr>
              <a:t>A vague comment was not proof. Marlon went back to the receiving area and asked the operator who had handled the pallet. The answer was careful: the parts had been moved during a space reorganization, but the second location had not been updated immediately.</a:t>
            </a:r>
            <a:endParaRPr lang="en-US" sz="1080" dirty="0"/>
          </a:p>
          <a:p>
            <a:pPr algn="l" indent="0" marL="0">
              <a:buNone/>
            </a:pPr>
            <a:endParaRPr lang="en-US" sz="1080" dirty="0"/>
          </a:p>
          <a:p>
            <a:pPr algn="l" indent="0" marL="0">
              <a:buNone/>
            </a:pPr>
            <a:r>
              <a:rPr lang="en-US" sz="1225" dirty="0">
                <a:solidFill>
                  <a:srgbClr val="1F2937"/>
                </a:solidFill>
                <a:latin typeface="Arial" pitchFamily="34" charset="0"/>
                <a:ea typeface="Arial" pitchFamily="34" charset="-122"/>
                <a:cs typeface="Arial" pitchFamily="34" charset="-120"/>
              </a:rPr>
              <a:t>The issue was no longer just a missing component. It was a break in the link between physical movement and ERP inventory data.</a:t>
            </a:r>
            <a:endParaRPr lang="en-US" sz="1080" dirty="0"/>
          </a:p>
        </p:txBody>
      </p:sp>
      <p:sp>
        <p:nvSpPr>
          <p:cNvPr id="12" name="Text 10"/>
          <p:cNvSpPr/>
          <p:nvPr/>
        </p:nvSpPr>
        <p:spPr>
          <a:xfrm>
            <a:off x="777240" y="9445752"/>
            <a:ext cx="6080760" cy="411480"/>
          </a:xfrm>
          <a:prstGeom prst="rect">
            <a:avLst/>
          </a:prstGeom>
          <a:noFill/>
          <a:ln/>
        </p:spPr>
        <p:txBody>
          <a:bodyPr wrap="square" lIns="0" tIns="0" rIns="0" bIns="0" rtlCol="0" anchor="ctr">
            <a:noAutofit/>
          </a:bodyPr>
          <a:lstStyle/>
          <a:p>
            <a:pPr algn="l" indent="0" marL="0">
              <a:buNone/>
            </a:pPr>
            <a:r>
              <a:rPr lang="en-US" sz="1040" i="1" dirty="0">
                <a:solidFill>
                  <a:srgbClr val="004070"/>
                </a:solidFill>
                <a:latin typeface="Arial" pitchFamily="34" charset="0"/>
                <a:ea typeface="Arial" pitchFamily="34" charset="-122"/>
                <a:cs typeface="Arial" pitchFamily="34" charset="-120"/>
              </a:rPr>
              <a:t>“A stock discrepancy often begins as a small transaction that nobody checks twice.”</a:t>
            </a:r>
            <a:endParaRPr lang="en-US" sz="99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Chapter 3</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06</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The production request</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A missing component becomes a planning risk</a:t>
            </a:r>
            <a:endParaRPr lang="en-US" sz="1100" dirty="0"/>
          </a:p>
        </p:txBody>
      </p:sp>
      <p:pic>
        <p:nvPicPr>
          <p:cNvPr id="10" name="Image 0" descr="/mnt/data/marlon_new_images_prepped/slide_06.jpg">    </p:cNvPr>
          <p:cNvPicPr>
            <a:picLocks noChangeAspect="1"/>
          </p:cNvPicPr>
          <p:nvPr/>
        </p:nvPicPr>
        <p:blipFill>
          <a:blip r:embed="rId1"/>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At 8:15, the production supervisor came to the store. The component was needed before noon. Without it, the team could still work, but the sequence would change and another order would lose preparation time.</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Marlon gave a precise answer. The part was not confirmed physically. The last movement was under review. The production impact was possible, but not yet certain.</a:t>
            </a:r>
            <a:endParaRPr lang="en-US" sz="1060" dirty="0"/>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That kind of answer mattered. It did not hide the problem, but it did not create panic. Marlon knew that warehouse language must stay factual under pressure.</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He opened a shortage follow-up line with the item reference, expected location, last transaction, production order, owner, and next review time.</a:t>
            </a:r>
            <a:endParaRPr lang="en-US" sz="1060" dirty="0"/>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buNone/>
            </a:pPr>
            <a:r>
              <a:rPr lang="en-US" sz="1010" i="1" dirty="0">
                <a:solidFill>
                  <a:srgbClr val="004070"/>
                </a:solidFill>
                <a:latin typeface="Arial" pitchFamily="34" charset="0"/>
                <a:ea typeface="Arial" pitchFamily="34" charset="-122"/>
                <a:cs typeface="Arial" pitchFamily="34" charset="-120"/>
              </a:rPr>
              <a:t>“When production waits, uncertainty must become a status, not a rumor.”</a:t>
            </a:r>
            <a:endParaRPr lang="en-US" sz="98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Chapter 4</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07</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The movement history</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When data tells only half the story</a:t>
            </a:r>
            <a:endParaRPr lang="en-US" sz="1100" dirty="0"/>
          </a:p>
        </p:txBody>
      </p:sp>
      <p:sp>
        <p:nvSpPr>
          <p:cNvPr id="10" name="Text 8"/>
          <p:cNvSpPr/>
          <p:nvPr/>
        </p:nvSpPr>
        <p:spPr>
          <a:xfrm>
            <a:off x="603504" y="1737360"/>
            <a:ext cx="3108960" cy="4663440"/>
          </a:xfrm>
          <a:prstGeom prst="rect">
            <a:avLst/>
          </a:prstGeom>
          <a:noFill/>
          <a:ln/>
        </p:spPr>
        <p:txBody>
          <a:bodyPr wrap="square" lIns="18288" tIns="0" rIns="18288" bIns="0" rtlCol="0" anchor="t">
            <a:noAutofit/>
          </a:bodyPr>
          <a:lstStyle/>
          <a:p>
            <a:pPr algn="l" indent="0" marL="0">
              <a:buNone/>
            </a:pPr>
            <a:r>
              <a:rPr lang="en-US" sz="1225" dirty="0">
                <a:solidFill>
                  <a:srgbClr val="1F2937"/>
                </a:solidFill>
                <a:latin typeface="Arial" pitchFamily="34" charset="0"/>
                <a:ea typeface="Arial" pitchFamily="34" charset="-122"/>
                <a:cs typeface="Arial" pitchFamily="34" charset="-120"/>
              </a:rPr>
              <a:t>By mid-morning, Marlon had three pieces of information. The ERP quantity existed. The expected location was wrong. The receiving movement had been recorded, but the actual put-away path had changed after a storage constraint.</a:t>
            </a:r>
            <a:endParaRPr lang="en-US" sz="1080" dirty="0"/>
          </a:p>
          <a:p>
            <a:pPr algn="l" indent="0" marL="0">
              <a:buNone/>
            </a:pPr>
            <a:endParaRPr lang="en-US" sz="1080" dirty="0"/>
          </a:p>
          <a:p>
            <a:pPr algn="l" indent="0" marL="0">
              <a:buNone/>
            </a:pPr>
            <a:r>
              <a:rPr lang="en-US" sz="1225" dirty="0">
                <a:solidFill>
                  <a:srgbClr val="1F2937"/>
                </a:solidFill>
                <a:latin typeface="Arial" pitchFamily="34" charset="0"/>
                <a:ea typeface="Arial" pitchFamily="34" charset="-122"/>
                <a:cs typeface="Arial" pitchFamily="34" charset="-120"/>
              </a:rPr>
              <a:t>He split the search by zones: standard location, overflow locations, and temporary quarantine because a similar reference had been held there the previous week.</a:t>
            </a:r>
            <a:endParaRPr lang="en-US" sz="1080" dirty="0"/>
          </a:p>
        </p:txBody>
      </p:sp>
      <p:sp>
        <p:nvSpPr>
          <p:cNvPr id="11" name="Text 9"/>
          <p:cNvSpPr/>
          <p:nvPr/>
        </p:nvSpPr>
        <p:spPr>
          <a:xfrm>
            <a:off x="3840480" y="1737360"/>
            <a:ext cx="3108960" cy="4663440"/>
          </a:xfrm>
          <a:prstGeom prst="rect">
            <a:avLst/>
          </a:prstGeom>
          <a:noFill/>
          <a:ln/>
        </p:spPr>
        <p:txBody>
          <a:bodyPr wrap="square" lIns="18288" tIns="0" rIns="18288" bIns="0" rtlCol="0" anchor="t">
            <a:noAutofit/>
          </a:bodyPr>
          <a:lstStyle/>
          <a:p>
            <a:pPr algn="l" indent="0" marL="0">
              <a:buNone/>
            </a:pPr>
            <a:r>
              <a:rPr lang="en-US" sz="1225" dirty="0">
                <a:solidFill>
                  <a:srgbClr val="1F2937"/>
                </a:solidFill>
                <a:latin typeface="Arial" pitchFamily="34" charset="0"/>
                <a:ea typeface="Arial" pitchFamily="34" charset="-122"/>
                <a:cs typeface="Arial" pitchFamily="34" charset="-120"/>
              </a:rPr>
              <a:t>The movement history was useful, but it did not explain everything. It showed what had been recorded, not what people had done when the warehouse became crowded.</a:t>
            </a:r>
            <a:endParaRPr lang="en-US" sz="1080" dirty="0"/>
          </a:p>
          <a:p>
            <a:pPr algn="l" indent="0" marL="0">
              <a:buNone/>
            </a:pPr>
            <a:endParaRPr lang="en-US" sz="1080" dirty="0"/>
          </a:p>
          <a:p>
            <a:pPr algn="l" indent="0" marL="0">
              <a:buNone/>
            </a:pPr>
            <a:r>
              <a:rPr lang="en-US" sz="1225" dirty="0">
                <a:solidFill>
                  <a:srgbClr val="1F2937"/>
                </a:solidFill>
                <a:latin typeface="Arial" pitchFamily="34" charset="0"/>
                <a:ea typeface="Arial" pitchFamily="34" charset="-122"/>
                <a:cs typeface="Arial" pitchFamily="34" charset="-120"/>
              </a:rPr>
              <a:t>Marlon added a note to the follow-up file: “Physical movement confirmed, final location not reliable.” The team stopped asking whether the system was right and started asking where the process lost control.</a:t>
            </a:r>
            <a:endParaRPr lang="en-US" sz="1080" dirty="0"/>
          </a:p>
        </p:txBody>
      </p:sp>
      <p:sp>
        <p:nvSpPr>
          <p:cNvPr id="12" name="Text 10"/>
          <p:cNvSpPr/>
          <p:nvPr/>
        </p:nvSpPr>
        <p:spPr>
          <a:xfrm>
            <a:off x="777240" y="9445752"/>
            <a:ext cx="6080760" cy="411480"/>
          </a:xfrm>
          <a:prstGeom prst="rect">
            <a:avLst/>
          </a:prstGeom>
          <a:noFill/>
          <a:ln/>
        </p:spPr>
        <p:txBody>
          <a:bodyPr wrap="square" lIns="0" tIns="0" rIns="0" bIns="0" rtlCol="0" anchor="ctr">
            <a:noAutofit/>
          </a:bodyPr>
          <a:lstStyle/>
          <a:p>
            <a:pPr algn="l" indent="0" marL="0">
              <a:buNone/>
            </a:pPr>
            <a:r>
              <a:rPr lang="en-US" sz="1040" i="1" dirty="0">
                <a:solidFill>
                  <a:srgbClr val="004070"/>
                </a:solidFill>
                <a:latin typeface="Arial" pitchFamily="34" charset="0"/>
                <a:ea typeface="Arial" pitchFamily="34" charset="-122"/>
                <a:cs typeface="Arial" pitchFamily="34" charset="-120"/>
              </a:rPr>
              <a:t>“ERP data is strongest when the warehouse routine behind it is disciplined.”</a:t>
            </a:r>
            <a:endParaRPr lang="en-US" sz="99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Chapter 5</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08</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The cycle count</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Counting is not only counting</a:t>
            </a:r>
            <a:endParaRPr lang="en-US" sz="1100" dirty="0"/>
          </a:p>
        </p:txBody>
      </p:sp>
      <p:pic>
        <p:nvPicPr>
          <p:cNvPr id="10" name="Image 0" descr="/mnt/data/marlon_new_images_prepped/slide_08.jpg">    </p:cNvPr>
          <p:cNvPicPr>
            <a:picLocks noChangeAspect="1"/>
          </p:cNvPicPr>
          <p:nvPr/>
        </p:nvPicPr>
        <p:blipFill>
          <a:blip r:embed="rId1"/>
          <a:stretch>
            <a:fillRect/>
          </a:stretch>
        </p:blipFill>
        <p:spPr>
          <a:xfrm>
            <a:off x="640080" y="1700784"/>
            <a:ext cx="6281928" cy="3529584"/>
          </a:xfrm>
          <a:prstGeom prst="rect">
            <a:avLst/>
          </a:prstGeom>
        </p:spPr>
      </p:pic>
      <p:sp>
        <p:nvSpPr>
          <p:cNvPr id="11" name="Shape 8"/>
          <p:cNvSpPr/>
          <p:nvPr/>
        </p:nvSpPr>
        <p:spPr>
          <a:xfrm>
            <a:off x="640080" y="1700784"/>
            <a:ext cx="6281928" cy="3529584"/>
          </a:xfrm>
          <a:prstGeom prst="rect">
            <a:avLst/>
          </a:prstGeom>
          <a:solidFill>
            <a:srgbClr val="FFFFFF">
              <a:alpha val="0"/>
            </a:srgbClr>
          </a:solidFill>
          <a:ln w="10160">
            <a:solidFill>
              <a:srgbClr val="E5E7EB"/>
            </a:solidFill>
            <a:prstDash val="solid"/>
          </a:ln>
        </p:spPr>
      </p:sp>
      <p:sp>
        <p:nvSpPr>
          <p:cNvPr id="12" name="Text 9"/>
          <p:cNvSpPr/>
          <p:nvPr/>
        </p:nvSpPr>
        <p:spPr>
          <a:xfrm>
            <a:off x="585216"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At 11:05, the part was found in a secondary location with another family of components. The quantity was correct, but the bin location was wrong. Production could continue. The urgent risk dropped immediately.</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For many people, the problem would have ended there. Marlon did not close it too quickly.</a:t>
            </a:r>
            <a:endParaRPr lang="en-US" sz="1060" dirty="0"/>
          </a:p>
        </p:txBody>
      </p:sp>
      <p:sp>
        <p:nvSpPr>
          <p:cNvPr id="13" name="Text 10"/>
          <p:cNvSpPr/>
          <p:nvPr/>
        </p:nvSpPr>
        <p:spPr>
          <a:xfrm>
            <a:off x="3977640" y="5440680"/>
            <a:ext cx="2999232" cy="3429000"/>
          </a:xfrm>
          <a:prstGeom prst="rect">
            <a:avLst/>
          </a:prstGeom>
          <a:noFill/>
          <a:ln/>
        </p:spPr>
        <p:txBody>
          <a:bodyPr wrap="square" lIns="18288" tIns="0" rIns="18288" bIns="0" rtlCol="0" anchor="t">
            <a:noAutofit/>
          </a:bodyPr>
          <a:lstStyle/>
          <a:p>
            <a:pPr algn="l" indent="0" marL="0">
              <a:buNone/>
            </a:pPr>
            <a:r>
              <a:rPr lang="en-US" sz="1120" dirty="0">
                <a:solidFill>
                  <a:srgbClr val="1F2937"/>
                </a:solidFill>
                <a:latin typeface="Arial" pitchFamily="34" charset="0"/>
                <a:ea typeface="Arial" pitchFamily="34" charset="-122"/>
                <a:cs typeface="Arial" pitchFamily="34" charset="-120"/>
              </a:rPr>
              <a:t>He launched a targeted cycle count on the same item family. Two other references had smaller discrepancies. None blocked production, but they showed the same pattern: movement was happening faster than location control.</a:t>
            </a:r>
            <a:endParaRPr lang="en-US" sz="1060" dirty="0"/>
          </a:p>
          <a:p>
            <a:pPr algn="l" indent="0" marL="0">
              <a:buNone/>
            </a:pPr>
            <a:endParaRPr lang="en-US" sz="1060" dirty="0"/>
          </a:p>
          <a:p>
            <a:pPr algn="l" indent="0" marL="0">
              <a:buNone/>
            </a:pPr>
            <a:r>
              <a:rPr lang="en-US" sz="1120" dirty="0">
                <a:solidFill>
                  <a:srgbClr val="1F2937"/>
                </a:solidFill>
                <a:latin typeface="Arial" pitchFamily="34" charset="0"/>
                <a:ea typeface="Arial" pitchFamily="34" charset="-122"/>
                <a:cs typeface="Arial" pitchFamily="34" charset="-120"/>
              </a:rPr>
              <a:t>The issue had been found. The cause still needed ownership.</a:t>
            </a:r>
            <a:endParaRPr lang="en-US" sz="1060" dirty="0"/>
          </a:p>
        </p:txBody>
      </p:sp>
      <p:sp>
        <p:nvSpPr>
          <p:cNvPr id="14" name="Text 11"/>
          <p:cNvSpPr/>
          <p:nvPr/>
        </p:nvSpPr>
        <p:spPr>
          <a:xfrm>
            <a:off x="777240" y="9464040"/>
            <a:ext cx="6080760" cy="365760"/>
          </a:xfrm>
          <a:prstGeom prst="rect">
            <a:avLst/>
          </a:prstGeom>
          <a:noFill/>
          <a:ln/>
        </p:spPr>
        <p:txBody>
          <a:bodyPr wrap="square" lIns="0" tIns="0" rIns="0" bIns="0" rtlCol="0" anchor="ctr">
            <a:noAutofit/>
          </a:bodyPr>
          <a:lstStyle/>
          <a:p>
            <a:pPr algn="l" indent="0" marL="0">
              <a:buNone/>
            </a:pPr>
            <a:r>
              <a:rPr lang="en-US" sz="1010" i="1" dirty="0">
                <a:solidFill>
                  <a:srgbClr val="004070"/>
                </a:solidFill>
                <a:latin typeface="Arial" pitchFamily="34" charset="0"/>
                <a:ea typeface="Arial" pitchFamily="34" charset="-122"/>
                <a:cs typeface="Arial" pitchFamily="34" charset="-120"/>
              </a:rPr>
              <a:t>“A found part solves the shift. A counted pattern improves the warehouse.”</a:t>
            </a:r>
            <a:endParaRPr lang="en-US" sz="98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sp>
        <p:nvSpPr>
          <p:cNvPr id="2" name="Text 0"/>
          <p:cNvSpPr/>
          <p:nvPr/>
        </p:nvSpPr>
        <p:spPr>
          <a:xfrm>
            <a:off x="502920" y="283464"/>
            <a:ext cx="1737360" cy="164592"/>
          </a:xfrm>
          <a:prstGeom prst="rect">
            <a:avLst/>
          </a:prstGeom>
          <a:noFill/>
          <a:ln/>
        </p:spPr>
        <p:txBody>
          <a:bodyPr wrap="square" lIns="0" tIns="0" rIns="0" bIns="0" rtlCol="0" anchor="ctr">
            <a:noAutofit/>
          </a:bodyPr>
          <a:lstStyle/>
          <a:p>
            <a:pPr indent="0" marL="0">
              <a:buNone/>
            </a:pPr>
            <a:r>
              <a:rPr lang="en-US" sz="819" b="1" dirty="0">
                <a:solidFill>
                  <a:srgbClr val="667085"/>
                </a:solidFill>
                <a:latin typeface="Arial" pitchFamily="34" charset="0"/>
                <a:ea typeface="Arial" pitchFamily="34" charset="-122"/>
                <a:cs typeface="Arial" pitchFamily="34" charset="-120"/>
              </a:rPr>
              <a:t>Marlon’s Story</a:t>
            </a:r>
            <a:endParaRPr lang="en-US" sz="800" dirty="0"/>
          </a:p>
        </p:txBody>
      </p:sp>
      <p:sp>
        <p:nvSpPr>
          <p:cNvPr id="3" name="Text 1"/>
          <p:cNvSpPr/>
          <p:nvPr/>
        </p:nvSpPr>
        <p:spPr>
          <a:xfrm>
            <a:off x="2697480" y="283464"/>
            <a:ext cx="2560320" cy="164592"/>
          </a:xfrm>
          <a:prstGeom prst="rect">
            <a:avLst/>
          </a:prstGeom>
          <a:noFill/>
          <a:ln/>
        </p:spPr>
        <p:txBody>
          <a:bodyPr wrap="square" lIns="0" tIns="0" rIns="0" bIns="0" rtlCol="0" anchor="ctr">
            <a:noAutofit/>
          </a:bodyPr>
          <a:lstStyle/>
          <a:p>
            <a:pPr algn="ctr" indent="0" marL="0">
              <a:buNone/>
            </a:pPr>
            <a:r>
              <a:rPr lang="en-US" sz="819" b="1" dirty="0">
                <a:solidFill>
                  <a:srgbClr val="667085"/>
                </a:solidFill>
                <a:latin typeface="Arial" pitchFamily="34" charset="0"/>
                <a:ea typeface="Arial" pitchFamily="34" charset="-122"/>
                <a:cs typeface="Arial" pitchFamily="34" charset="-120"/>
              </a:rPr>
              <a:t>Chapter 6</a:t>
            </a:r>
            <a:endParaRPr lang="en-US" sz="800" dirty="0"/>
          </a:p>
        </p:txBody>
      </p:sp>
      <p:sp>
        <p:nvSpPr>
          <p:cNvPr id="4" name="Text 2"/>
          <p:cNvSpPr/>
          <p:nvPr/>
        </p:nvSpPr>
        <p:spPr>
          <a:xfrm>
            <a:off x="6629400" y="283464"/>
            <a:ext cx="411480" cy="164592"/>
          </a:xfrm>
          <a:prstGeom prst="rect">
            <a:avLst/>
          </a:prstGeom>
          <a:noFill/>
          <a:ln/>
        </p:spPr>
        <p:txBody>
          <a:bodyPr wrap="square" lIns="0" tIns="0" rIns="0" bIns="0" rtlCol="0" anchor="ctr">
            <a:noAutofit/>
          </a:bodyPr>
          <a:lstStyle/>
          <a:p>
            <a:pPr algn="r" indent="0" marL="0">
              <a:buNone/>
            </a:pPr>
            <a:r>
              <a:rPr lang="en-US" sz="819" dirty="0">
                <a:solidFill>
                  <a:srgbClr val="667085"/>
                </a:solidFill>
                <a:latin typeface="Arial" pitchFamily="34" charset="0"/>
                <a:ea typeface="Arial" pitchFamily="34" charset="-122"/>
                <a:cs typeface="Arial" pitchFamily="34" charset="-120"/>
              </a:rPr>
              <a:t>09</a:t>
            </a:r>
            <a:endParaRPr lang="en-US" sz="800" dirty="0"/>
          </a:p>
        </p:txBody>
      </p:sp>
      <p:sp>
        <p:nvSpPr>
          <p:cNvPr id="5" name="Shape 3"/>
          <p:cNvSpPr/>
          <p:nvPr/>
        </p:nvSpPr>
        <p:spPr>
          <a:xfrm>
            <a:off x="502920" y="612648"/>
            <a:ext cx="2377440" cy="0"/>
          </a:xfrm>
          <a:prstGeom prst="line">
            <a:avLst/>
          </a:prstGeom>
          <a:noFill/>
          <a:ln w="10160">
            <a:solidFill>
              <a:srgbClr val="D3DAE3"/>
            </a:solidFill>
            <a:prstDash val="solid"/>
          </a:ln>
        </p:spPr>
      </p:sp>
      <p:sp>
        <p:nvSpPr>
          <p:cNvPr id="6" name="Shape 4"/>
          <p:cNvSpPr/>
          <p:nvPr/>
        </p:nvSpPr>
        <p:spPr>
          <a:xfrm>
            <a:off x="502920" y="9985248"/>
            <a:ext cx="2377440" cy="0"/>
          </a:xfrm>
          <a:prstGeom prst="line">
            <a:avLst/>
          </a:prstGeom>
          <a:noFill/>
          <a:ln w="10160">
            <a:solidFill>
              <a:srgbClr val="D3DAE3"/>
            </a:solidFill>
            <a:prstDash val="solid"/>
          </a:ln>
        </p:spPr>
      </p:sp>
      <p:sp>
        <p:nvSpPr>
          <p:cNvPr id="7" name="Text 5"/>
          <p:cNvSpPr/>
          <p:nvPr/>
        </p:nvSpPr>
        <p:spPr>
          <a:xfrm>
            <a:off x="502920" y="10186416"/>
            <a:ext cx="2743200" cy="164592"/>
          </a:xfrm>
          <a:prstGeom prst="rect">
            <a:avLst/>
          </a:prstGeom>
          <a:noFill/>
          <a:ln/>
        </p:spPr>
        <p:txBody>
          <a:bodyPr wrap="square" lIns="0" tIns="0" rIns="0" bIns="0" rtlCol="0" anchor="ctr">
            <a:noAutofit/>
          </a:bodyPr>
          <a:lstStyle/>
          <a:p>
            <a:pPr indent="0" marL="0">
              <a:buNone/>
            </a:pPr>
            <a:r>
              <a:rPr lang="en-US" sz="819" dirty="0">
                <a:solidFill>
                  <a:srgbClr val="667085"/>
                </a:solidFill>
                <a:latin typeface="Arial" pitchFamily="34" charset="0"/>
                <a:ea typeface="Arial" pitchFamily="34" charset="-122"/>
                <a:cs typeface="Arial" pitchFamily="34" charset="-120"/>
              </a:rPr>
              <a:t>Inventory Big Data character universe</a:t>
            </a:r>
            <a:endParaRPr lang="en-US" sz="800" dirty="0"/>
          </a:p>
        </p:txBody>
      </p:sp>
      <p:sp>
        <p:nvSpPr>
          <p:cNvPr id="8" name="Text 6"/>
          <p:cNvSpPr/>
          <p:nvPr/>
        </p:nvSpPr>
        <p:spPr>
          <a:xfrm>
            <a:off x="502920" y="868680"/>
            <a:ext cx="6537960" cy="384048"/>
          </a:xfrm>
          <a:prstGeom prst="rect">
            <a:avLst/>
          </a:prstGeom>
          <a:noFill/>
          <a:ln/>
        </p:spPr>
        <p:txBody>
          <a:bodyPr wrap="square" lIns="0" tIns="0" rIns="0" bIns="0" rtlCol="0" anchor="ctr">
            <a:noAutofit/>
          </a:bodyPr>
          <a:lstStyle/>
          <a:p>
            <a:pPr indent="0" marL="0">
              <a:buNone/>
            </a:pPr>
            <a:r>
              <a:rPr lang="en-US" sz="2300" b="1" dirty="0">
                <a:solidFill>
                  <a:srgbClr val="004070"/>
                </a:solidFill>
                <a:latin typeface="Arial" pitchFamily="34" charset="0"/>
                <a:ea typeface="Arial" pitchFamily="34" charset="-122"/>
                <a:cs typeface="Arial" pitchFamily="34" charset="-120"/>
              </a:rPr>
              <a:t>The damaged bin</a:t>
            </a:r>
            <a:endParaRPr lang="en-US" sz="2200" dirty="0"/>
          </a:p>
        </p:txBody>
      </p:sp>
      <p:sp>
        <p:nvSpPr>
          <p:cNvPr id="9" name="Text 7"/>
          <p:cNvSpPr/>
          <p:nvPr/>
        </p:nvSpPr>
        <p:spPr>
          <a:xfrm>
            <a:off x="521208" y="1344168"/>
            <a:ext cx="6400800" cy="219456"/>
          </a:xfrm>
          <a:prstGeom prst="rect">
            <a:avLst/>
          </a:prstGeom>
          <a:noFill/>
          <a:ln/>
        </p:spPr>
        <p:txBody>
          <a:bodyPr wrap="square" lIns="0" tIns="0" rIns="0" bIns="0" rtlCol="0" anchor="ctr">
            <a:noAutofit/>
          </a:bodyPr>
          <a:lstStyle/>
          <a:p>
            <a:pPr indent="0" marL="0">
              <a:buNone/>
            </a:pPr>
            <a:r>
              <a:rPr lang="en-US" sz="1170" b="1" i="1" dirty="0">
                <a:solidFill>
                  <a:srgbClr val="F15A24"/>
                </a:solidFill>
                <a:latin typeface="Arial" pitchFamily="34" charset="0"/>
                <a:ea typeface="Arial" pitchFamily="34" charset="-122"/>
                <a:cs typeface="Arial" pitchFamily="34" charset="-120"/>
              </a:rPr>
              <a:t>A quality hold changes the story</a:t>
            </a:r>
            <a:endParaRPr lang="en-US" sz="1100" dirty="0"/>
          </a:p>
        </p:txBody>
      </p:sp>
      <p:sp>
        <p:nvSpPr>
          <p:cNvPr id="10" name="Text 8"/>
          <p:cNvSpPr/>
          <p:nvPr/>
        </p:nvSpPr>
        <p:spPr>
          <a:xfrm>
            <a:off x="603504" y="1737360"/>
            <a:ext cx="3108960" cy="4663440"/>
          </a:xfrm>
          <a:prstGeom prst="rect">
            <a:avLst/>
          </a:prstGeom>
          <a:noFill/>
          <a:ln/>
        </p:spPr>
        <p:txBody>
          <a:bodyPr wrap="square" lIns="18288" tIns="0" rIns="18288" bIns="0" rtlCol="0" anchor="t">
            <a:noAutofit/>
          </a:bodyPr>
          <a:lstStyle/>
          <a:p>
            <a:pPr algn="l" indent="0" marL="0">
              <a:buNone/>
            </a:pPr>
            <a:r>
              <a:rPr lang="en-US" sz="1225" dirty="0">
                <a:solidFill>
                  <a:srgbClr val="1F2937"/>
                </a:solidFill>
                <a:latin typeface="Arial" pitchFamily="34" charset="0"/>
                <a:ea typeface="Arial" pitchFamily="34" charset="-122"/>
                <a:cs typeface="Arial" pitchFamily="34" charset="-120"/>
              </a:rPr>
              <a:t>On Tuesday morning, a second issue appeared. A different material had arrived with damaged packaging. The receiving team placed it aside for quality review, but the ERP stock still looked available. The production planner saw quantity. The warehouse saw a blocked item.</a:t>
            </a:r>
            <a:endParaRPr lang="en-US" sz="1080" dirty="0"/>
          </a:p>
          <a:p>
            <a:pPr algn="l" indent="0" marL="0">
              <a:buNone/>
            </a:pPr>
            <a:endParaRPr lang="en-US" sz="1080" dirty="0"/>
          </a:p>
          <a:p>
            <a:pPr algn="l" indent="0" marL="0">
              <a:buNone/>
            </a:pPr>
            <a:r>
              <a:rPr lang="en-US" sz="1225" dirty="0">
                <a:solidFill>
                  <a:srgbClr val="1F2937"/>
                </a:solidFill>
                <a:latin typeface="Arial" pitchFamily="34" charset="0"/>
                <a:ea typeface="Arial" pitchFamily="34" charset="-122"/>
                <a:cs typeface="Arial" pitchFamily="34" charset="-120"/>
              </a:rPr>
              <a:t>Marlon updated the receiving control file with the defect, the quantity, the supplier reference, the quality status, and the storage decision.</a:t>
            </a:r>
            <a:endParaRPr lang="en-US" sz="1080" dirty="0"/>
          </a:p>
        </p:txBody>
      </p:sp>
      <p:sp>
        <p:nvSpPr>
          <p:cNvPr id="11" name="Text 9"/>
          <p:cNvSpPr/>
          <p:nvPr/>
        </p:nvSpPr>
        <p:spPr>
          <a:xfrm>
            <a:off x="3840480" y="1737360"/>
            <a:ext cx="3108960" cy="4663440"/>
          </a:xfrm>
          <a:prstGeom prst="rect">
            <a:avLst/>
          </a:prstGeom>
          <a:noFill/>
          <a:ln/>
        </p:spPr>
        <p:txBody>
          <a:bodyPr wrap="square" lIns="18288" tIns="0" rIns="18288" bIns="0" rtlCol="0" anchor="t">
            <a:noAutofit/>
          </a:bodyPr>
          <a:lstStyle/>
          <a:p>
            <a:pPr algn="l" indent="0" marL="0">
              <a:buNone/>
            </a:pPr>
            <a:r>
              <a:rPr lang="en-US" sz="1225" dirty="0">
                <a:solidFill>
                  <a:srgbClr val="1F2937"/>
                </a:solidFill>
                <a:latin typeface="Arial" pitchFamily="34" charset="0"/>
                <a:ea typeface="Arial" pitchFamily="34" charset="-122"/>
                <a:cs typeface="Arial" pitchFamily="34" charset="-120"/>
              </a:rPr>
              <a:t>When James asked whether the item could support production, Marlon did not answer with a number. He answered with a status: physically received, quality hold open, not available for release.</a:t>
            </a:r>
            <a:endParaRPr lang="en-US" sz="1080" dirty="0"/>
          </a:p>
          <a:p>
            <a:pPr algn="l" indent="0" marL="0">
              <a:buNone/>
            </a:pPr>
            <a:endParaRPr lang="en-US" sz="1080" dirty="0"/>
          </a:p>
          <a:p>
            <a:pPr algn="l" indent="0" marL="0">
              <a:buNone/>
            </a:pPr>
            <a:r>
              <a:rPr lang="en-US" sz="1225" dirty="0">
                <a:solidFill>
                  <a:srgbClr val="1F2937"/>
                </a:solidFill>
                <a:latin typeface="Arial" pitchFamily="34" charset="0"/>
                <a:ea typeface="Arial" pitchFamily="34" charset="-122"/>
                <a:cs typeface="Arial" pitchFamily="34" charset="-120"/>
              </a:rPr>
              <a:t>That distinction prevented a bad commitment. It also showed why inventory accuracy is more than quantity. Availability needs location, condition, status, and decision.</a:t>
            </a:r>
            <a:endParaRPr lang="en-US" sz="1080" dirty="0"/>
          </a:p>
        </p:txBody>
      </p:sp>
      <p:sp>
        <p:nvSpPr>
          <p:cNvPr id="12" name="Text 10"/>
          <p:cNvSpPr/>
          <p:nvPr/>
        </p:nvSpPr>
        <p:spPr>
          <a:xfrm>
            <a:off x="777240" y="9445752"/>
            <a:ext cx="6080760" cy="411480"/>
          </a:xfrm>
          <a:prstGeom prst="rect">
            <a:avLst/>
          </a:prstGeom>
          <a:noFill/>
          <a:ln/>
        </p:spPr>
        <p:txBody>
          <a:bodyPr wrap="square" lIns="0" tIns="0" rIns="0" bIns="0" rtlCol="0" anchor="ctr">
            <a:noAutofit/>
          </a:bodyPr>
          <a:lstStyle/>
          <a:p>
            <a:pPr algn="l" indent="0" marL="0">
              <a:buNone/>
            </a:pPr>
            <a:r>
              <a:rPr lang="en-US" sz="1040" i="1" dirty="0">
                <a:solidFill>
                  <a:srgbClr val="004070"/>
                </a:solidFill>
                <a:latin typeface="Arial" pitchFamily="34" charset="0"/>
                <a:ea typeface="Arial" pitchFamily="34" charset="-122"/>
                <a:cs typeface="Arial" pitchFamily="34" charset="-120"/>
              </a:rPr>
              <a:t>“A part in the building is not always a part available for production.”</a:t>
            </a:r>
            <a:endParaRPr lang="en-US" sz="99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Inventory Big Data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Marlon Story</dc:title>
  <dc:subject>Internal character story novel</dc:subject>
  <dc:creator>Inventory Big Data</dc:creator>
  <cp:lastModifiedBy>Inventory Big Data</cp:lastModifiedBy>
  <cp:revision>1</cp:revision>
  <dcterms:created xsi:type="dcterms:W3CDTF">2026-05-12T10:48:06Z</dcterms:created>
  <dcterms:modified xsi:type="dcterms:W3CDTF">2026-05-12T10:48:06Z</dcterms:modified>
</cp:coreProperties>
</file>