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media/image-1-1.jpg" ContentType="image/jpg"/>
  <Override PartName="/ppt/media/image-4-1.jpg" ContentType="image/jpg"/>
  <Override PartName="/ppt/media/image-6-1.jpg" ContentType="image/jpg"/>
  <Override PartName="/ppt/media/image-8-1.jpg" ContentType="image/jpg"/>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extended-properties" Target="docProps/app.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notesMasterIdLst>
    <p:notesMasterId r:id="rId17"/>
  </p:notesMasterIdLst>
  <p:sldSz cx="7562088" cy="10689336"/>
  <p:notesSz cx="10689336" cy="7562088"/>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presProps" Target="presProps.xml"/><Relationship Id="rId19" Type="http://schemas.openxmlformats.org/officeDocument/2006/relationships/viewProps" Target="viewProps.xml"/><Relationship Id="rId20" Type="http://schemas.openxmlformats.org/officeDocument/2006/relationships/theme" Target="theme/theme1.xml"/><Relationship Id="rId2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jpg"/><Relationship Id="rId2" Type="http://schemas.openxmlformats.org/officeDocument/2006/relationships/slideLayout" Target="../slideLayouts/slideLayout1.xml"/><Relationship Id="rId3" Type="http://schemas.openxmlformats.org/officeDocument/2006/relationships/notesSlide" Target="../notesSlides/notesSlide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2-1.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slideLayout" Target="../slideLayouts/slideLayout1.xml"/><Relationship Id="rId3" Type="http://schemas.openxmlformats.org/officeDocument/2006/relationships/notesSlide" Target="../notesSlides/notesSlide11.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slideLayout" Target="../slideLayouts/slideLayout1.xml"/><Relationship Id="rId3" Type="http://schemas.openxmlformats.org/officeDocument/2006/relationships/notesSlide" Target="../notesSlides/notesSlide12.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slideLayout" Target="../slideLayouts/slideLayout1.xml"/><Relationship Id="rId3" Type="http://schemas.openxmlformats.org/officeDocument/2006/relationships/notesSlide" Target="../notesSlides/notesSlide13.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slideLayout" Target="../slideLayouts/slideLayout1.xml"/><Relationship Id="rId3" Type="http://schemas.openxmlformats.org/officeDocument/2006/relationships/notesSlide" Target="../notesSlides/notesSlide14.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slideLayout" Target="../slideLayouts/slideLayout1.xml"/><Relationship Id="rId3" Type="http://schemas.openxmlformats.org/officeDocument/2006/relationships/notesSlide" Target="../notesSlides/notesSlide15.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jpg"/><Relationship Id="rId2" Type="http://schemas.openxmlformats.org/officeDocument/2006/relationships/slideLayout" Target="../slideLayouts/slideLayout1.xml"/><Relationship Id="rId3" Type="http://schemas.openxmlformats.org/officeDocument/2006/relationships/notesSlide" Target="../notesSlides/notesSlide4.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jpg"/><Relationship Id="rId2" Type="http://schemas.openxmlformats.org/officeDocument/2006/relationships/slideLayout" Target="../slideLayouts/slideLayout1.xml"/><Relationship Id="rId3" Type="http://schemas.openxmlformats.org/officeDocument/2006/relationships/notesSlide" Target="../notesSlides/notesSlide6.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jpg"/><Relationship Id="rId2" Type="http://schemas.openxmlformats.org/officeDocument/2006/relationships/slideLayout" Target="../slideLayouts/slideLayout1.xml"/><Relationship Id="rId3" Type="http://schemas.openxmlformats.org/officeDocument/2006/relationships/notesSlide" Target="../notesSlides/notesSlide8.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FFFFF"/>
        </a:solidFill>
      </p:bgPr>
    </p:bg>
    <p:spTree>
      <p:nvGrpSpPr>
        <p:cNvPr id="1" name=""/>
        <p:cNvGrpSpPr/>
        <p:nvPr/>
      </p:nvGrpSpPr>
      <p:grpSpPr>
        <a:xfrm>
          <a:off x="0" y="0"/>
          <a:ext cx="0" cy="0"/>
          <a:chOff x="0" y="0"/>
          <a:chExt cx="0" cy="0"/>
        </a:xfrm>
      </p:grpSpPr>
      <p:pic>
        <p:nvPicPr>
          <p:cNvPr id="11" name="Picture 10" descr="modern_office_with_supply_chain_dashboard.png"/>
          <p:cNvPicPr>
            <a:picLocks noChangeAspect="1"/>
          </p:cNvPicPr>
          <p:nvPr/>
        </p:nvPicPr>
        <p:blipFill>
          <a:blip r:embed="rId4"/>
          <a:stretch>
            <a:fillRect/>
          </a:stretch>
        </p:blipFill>
        <p:spPr>
          <a:xfrm>
            <a:off x="640080" y="685800"/>
            <a:ext cx="6281928" cy="3529584"/>
          </a:xfrm>
          <a:prstGeom prst="rect">
            <a:avLst/>
          </a:prstGeom>
        </p:spPr>
      </p:pic>
      <p:sp>
        <p:nvSpPr>
          <p:cNvPr id="3" name="Shape 0"/>
          <p:cNvSpPr/>
          <p:nvPr/>
        </p:nvSpPr>
        <p:spPr>
          <a:xfrm>
            <a:off x="640080" y="685800"/>
            <a:ext cx="6281928" cy="3529584"/>
          </a:xfrm>
          <a:prstGeom prst="rect">
            <a:avLst/>
          </a:prstGeom>
          <a:solidFill>
            <a:srgbClr val="FFFFFF">
              <a:alpha val="0"/>
            </a:srgbClr>
          </a:solidFill>
          <a:ln w="10160">
            <a:solidFill>
              <a:srgbClr val="E5E7EB"/>
            </a:solidFill>
            <a:prstDash val="solid"/>
          </a:ln>
        </p:spPr>
        <p:txBody>
          <a:bodyPr lIns="0" rIns="0" tIns="0" bIns="0">
            <a:noAutofit/>
          </a:bodyPr>
          <a:p/>
        </p:txBody>
      </p:sp>
      <p:sp>
        <p:nvSpPr>
          <p:cNvPr id="4" name="Text 1"/>
          <p:cNvSpPr/>
          <p:nvPr/>
        </p:nvSpPr>
        <p:spPr>
          <a:xfrm>
            <a:off x="640080" y="4617720"/>
            <a:ext cx="6309360" cy="182880"/>
          </a:xfrm>
          <a:prstGeom prst="rect">
            <a:avLst/>
          </a:prstGeom>
          <a:noFill/>
          <a:ln/>
        </p:spPr>
        <p:txBody>
          <a:bodyPr wrap="square" lIns="0" tIns="0" rIns="0" bIns="0" rtlCol="0" anchor="ctr">
            <a:noAutofit/>
          </a:bodyPr>
          <a:lstStyle/>
          <a:p>
            <a:pPr indent="0" marL="0">
              <a:spcBef>
                <a:spcPts val="0"/>
              </a:spcBef>
              <a:spcAft>
                <a:spcPts val="0"/>
              </a:spcAft>
              <a:buNone/>
            </a:pPr>
            <a:r>
              <a:rPr sz="819" b="1" i="0">
                <a:solidFill>
                  <a:srgbClr val="F15A24"/>
                </a:solidFill>
                <a:latin typeface="Arial"/>
              </a:rPr>
              <a:t>A SHORT BUSINESS NOVEL</a:t>
            </a:r>
            <a:endParaRPr lang="en-US" sz="800" dirty="0"/>
          </a:p>
        </p:txBody>
      </p:sp>
      <p:sp>
        <p:nvSpPr>
          <p:cNvPr id="5" name="Text 2"/>
          <p:cNvSpPr/>
          <p:nvPr/>
        </p:nvSpPr>
        <p:spPr>
          <a:xfrm>
            <a:off x="640080" y="5029200"/>
            <a:ext cx="6309360" cy="384048"/>
          </a:xfrm>
          <a:prstGeom prst="rect">
            <a:avLst/>
          </a:prstGeom>
          <a:noFill/>
          <a:ln/>
        </p:spPr>
        <p:txBody>
          <a:bodyPr wrap="square" lIns="0" tIns="0" rIns="0" bIns="0" rtlCol="0" anchor="ctr">
            <a:noAutofit/>
          </a:bodyPr>
          <a:lstStyle/>
          <a:p>
            <a:pPr indent="0" marL="0">
              <a:spcBef>
                <a:spcPts val="0"/>
              </a:spcBef>
              <a:spcAft>
                <a:spcPts val="0"/>
              </a:spcAft>
              <a:buNone/>
            </a:pPr>
            <a:r>
              <a:rPr sz="2100" b="1" i="0">
                <a:solidFill>
                  <a:srgbClr val="004070"/>
                </a:solidFill>
                <a:latin typeface="Arial"/>
              </a:rPr>
              <a:t>James’s Story</a:t>
            </a:r>
            <a:endParaRPr lang="en-US" sz="2100" dirty="0"/>
          </a:p>
        </p:txBody>
      </p:sp>
      <p:sp>
        <p:nvSpPr>
          <p:cNvPr id="6" name="Text 3"/>
          <p:cNvSpPr/>
          <p:nvPr/>
        </p:nvSpPr>
        <p:spPr>
          <a:xfrm>
            <a:off x="640080" y="5806440"/>
            <a:ext cx="6355080" cy="1051560"/>
          </a:xfrm>
          <a:prstGeom prst="rect">
            <a:avLst/>
          </a:prstGeom>
          <a:noFill/>
          <a:ln/>
        </p:spPr>
        <p:txBody>
          <a:bodyPr wrap="square" lIns="0" tIns="0" rIns="0" bIns="0" rtlCol="0" anchor="ctr">
            <a:noAutofit/>
          </a:bodyPr>
          <a:lstStyle/>
          <a:p>
            <a:pPr indent="0" marL="0">
              <a:spcBef>
                <a:spcPts val="0"/>
              </a:spcBef>
              <a:spcAft>
                <a:spcPts val="0"/>
              </a:spcAft>
              <a:buNone/>
            </a:pPr>
            <a:r>
              <a:rPr sz="2400" b="1" i="0">
                <a:solidFill>
                  <a:srgbClr val="1F2937"/>
                </a:solidFill>
                <a:latin typeface="Arial"/>
              </a:rPr>
              <a:t>When the Flow Looks Fine but the Signals Say Otherwise</a:t>
            </a:r>
            <a:endParaRPr lang="en-US" sz="2500" dirty="0"/>
          </a:p>
        </p:txBody>
      </p:sp>
      <p:sp>
        <p:nvSpPr>
          <p:cNvPr id="7" name="Text 4"/>
          <p:cNvSpPr/>
          <p:nvPr/>
        </p:nvSpPr>
        <p:spPr>
          <a:xfrm>
            <a:off x="640080" y="7013448"/>
            <a:ext cx="6217920" cy="658368"/>
          </a:xfrm>
          <a:prstGeom prst="rect">
            <a:avLst/>
          </a:prstGeom>
          <a:noFill/>
          <a:ln/>
        </p:spPr>
        <p:txBody>
          <a:bodyPr wrap="square" lIns="0" tIns="0" rIns="0" bIns="0" rtlCol="0" anchor="ctr">
            <a:noAutofit/>
          </a:bodyPr>
          <a:lstStyle/>
          <a:p>
            <a:pPr indent="0" marL="0">
              <a:spcBef>
                <a:spcPts val="0"/>
              </a:spcBef>
              <a:spcAft>
                <a:spcPts val="0"/>
              </a:spcAft>
              <a:buNone/>
            </a:pPr>
            <a:r>
              <a:rPr sz="819" b="0" i="0">
                <a:solidFill>
                  <a:srgbClr val="1F2937"/>
                </a:solidFill>
                <a:latin typeface="Arial"/>
              </a:rPr>
              <a:t>A business story about supply chain visibility, service level risk, inventory signals, recovery plans, and the daily role of a Supply Chain Director inside NorthBridge Mechanic.</a:t>
            </a:r>
            <a:endParaRPr lang="en-US" sz="1400" dirty="0"/>
          </a:p>
        </p:txBody>
      </p:sp>
      <p:sp>
        <p:nvSpPr>
          <p:cNvPr id="8" name="Text 5"/>
          <p:cNvSpPr/>
          <p:nvPr/>
        </p:nvSpPr>
        <p:spPr>
          <a:xfrm>
            <a:off x="640080" y="8119872"/>
            <a:ext cx="6217920" cy="841248"/>
          </a:xfrm>
          <a:prstGeom prst="rect">
            <a:avLst/>
          </a:prstGeom>
          <a:noFill/>
          <a:ln/>
        </p:spPr>
        <p:txBody>
          <a:bodyPr wrap="square" lIns="0" tIns="0" rIns="0" bIns="0" rtlCol="0" anchor="ctr">
            <a:noAutofit/>
          </a:bodyPr>
          <a:lstStyle/>
          <a:p>
            <a:pPr indent="0" marL="0">
              <a:spcBef>
                <a:spcPts val="0"/>
              </a:spcBef>
              <a:spcAft>
                <a:spcPts val="0"/>
              </a:spcAft>
              <a:buNone/>
            </a:pPr>
            <a:r>
              <a:rPr sz="1800" b="1" i="0">
                <a:solidFill>
                  <a:srgbClr val="667085"/>
                </a:solidFill>
                <a:latin typeface="Arial"/>
              </a:rPr>
              <a:t>James is fictional, but the situations are designed to feel familiar to industrial teams: urgent orders, supplier noise, uncertain stock, warehouse reality, and meetings where data is not yet aligned.</a:t>
            </a:r>
            <a:endParaRPr lang="en-US" sz="1120" dirty="0"/>
          </a:p>
        </p:txBody>
      </p:sp>
      <p:sp>
        <p:nvSpPr>
          <p:cNvPr id="9" name="Text 6"/>
          <p:cNvSpPr/>
          <p:nvPr/>
        </p:nvSpPr>
        <p:spPr>
          <a:xfrm>
            <a:off x="640080" y="10195560"/>
            <a:ext cx="3200400" cy="164592"/>
          </a:xfrm>
          <a:prstGeom prst="rect">
            <a:avLst/>
          </a:prstGeom>
          <a:noFill/>
          <a:ln/>
        </p:spPr>
        <p:txBody>
          <a:bodyPr wrap="square" lIns="0" tIns="0" rIns="0" bIns="0" rtlCol="0" anchor="ctr">
            <a:noAutofit/>
          </a:bodyPr>
          <a:lstStyle/>
          <a:p>
            <a:pPr indent="0" marL="0">
              <a:spcBef>
                <a:spcPts val="0"/>
              </a:spcBef>
              <a:spcAft>
                <a:spcPts val="0"/>
              </a:spcAft>
              <a:buNone/>
            </a:pPr>
            <a:r>
              <a:rPr sz="819" b="0" i="0">
                <a:solidFill>
                  <a:srgbClr val="667085"/>
                </a:solidFill>
                <a:latin typeface="Arial"/>
              </a:rPr>
              <a:t>Inventory Big Data character universe</a:t>
            </a:r>
            <a:endParaRPr lang="en-US" sz="800" dirty="0"/>
          </a:p>
        </p:txBody>
      </p:sp>
      <p:sp>
        <p:nvSpPr>
          <p:cNvPr id="10" name="Text 7"/>
          <p:cNvSpPr/>
          <p:nvPr/>
        </p:nvSpPr>
        <p:spPr>
          <a:xfrm>
            <a:off x="6629400" y="10195560"/>
            <a:ext cx="411480" cy="164592"/>
          </a:xfrm>
          <a:prstGeom prst="rect">
            <a:avLst/>
          </a:prstGeom>
          <a:noFill/>
          <a:ln/>
        </p:spPr>
        <p:txBody>
          <a:bodyPr wrap="square" lIns="0" tIns="0" rIns="0" bIns="0" rtlCol="0" anchor="ctr">
            <a:noAutofit/>
          </a:bodyPr>
          <a:lstStyle/>
          <a:p>
            <a:pPr algn="r" indent="0" marL="0">
              <a:spcBef>
                <a:spcPts val="0"/>
              </a:spcBef>
              <a:spcAft>
                <a:spcPts val="0"/>
              </a:spcAft>
              <a:buNone/>
            </a:pPr>
            <a:r>
              <a:rPr sz="819" b="0" i="0">
                <a:solidFill>
                  <a:srgbClr val="667085"/>
                </a:solidFill>
                <a:latin typeface="Arial"/>
              </a:rPr>
              <a:t>01</a:t>
            </a:r>
            <a:endParaRPr lang="en-US" sz="8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502920" y="283464"/>
            <a:ext cx="1737360" cy="164592"/>
          </a:xfrm>
          <a:prstGeom prst="rect">
            <a:avLst/>
          </a:prstGeom>
          <a:noFill/>
          <a:ln/>
        </p:spPr>
        <p:txBody>
          <a:bodyPr wrap="square" lIns="0" tIns="0" rIns="0" bIns="0" rtlCol="0" anchor="ctr">
            <a:noAutofit/>
          </a:bodyPr>
          <a:lstStyle/>
          <a:p>
            <a:pPr indent="0" marL="0">
              <a:spcBef>
                <a:spcPts val="0"/>
              </a:spcBef>
              <a:spcAft>
                <a:spcPts val="0"/>
              </a:spcAft>
              <a:buNone/>
            </a:pPr>
            <a:r>
              <a:rPr sz="819" b="1" i="0">
                <a:solidFill>
                  <a:srgbClr val="667085"/>
                </a:solidFill>
                <a:latin typeface="Arial"/>
              </a:rPr>
              <a:t>James’s Story</a:t>
            </a:r>
            <a:endParaRPr lang="en-US" sz="800" dirty="0"/>
          </a:p>
        </p:txBody>
      </p:sp>
      <p:sp>
        <p:nvSpPr>
          <p:cNvPr id="3" name="Text 1"/>
          <p:cNvSpPr/>
          <p:nvPr/>
        </p:nvSpPr>
        <p:spPr>
          <a:xfrm>
            <a:off x="2697480" y="283464"/>
            <a:ext cx="2560320" cy="164592"/>
          </a:xfrm>
          <a:prstGeom prst="rect">
            <a:avLst/>
          </a:prstGeom>
          <a:noFill/>
          <a:ln/>
        </p:spPr>
        <p:txBody>
          <a:bodyPr wrap="square" lIns="0" tIns="0" rIns="0" bIns="0" rtlCol="0" anchor="ctr">
            <a:noAutofit/>
          </a:bodyPr>
          <a:lstStyle/>
          <a:p>
            <a:pPr algn="ctr" indent="0" marL="0">
              <a:spcBef>
                <a:spcPts val="0"/>
              </a:spcBef>
              <a:spcAft>
                <a:spcPts val="0"/>
              </a:spcAft>
              <a:buNone/>
            </a:pPr>
            <a:r>
              <a:rPr sz="819" b="1" i="0">
                <a:solidFill>
                  <a:srgbClr val="667085"/>
                </a:solidFill>
                <a:latin typeface="Arial"/>
              </a:rPr>
              <a:t>Chapter 7</a:t>
            </a:r>
            <a:endParaRPr lang="en-US" sz="800" dirty="0"/>
          </a:p>
        </p:txBody>
      </p:sp>
      <p:sp>
        <p:nvSpPr>
          <p:cNvPr id="4" name="Text 2"/>
          <p:cNvSpPr/>
          <p:nvPr/>
        </p:nvSpPr>
        <p:spPr>
          <a:xfrm>
            <a:off x="6629400" y="283464"/>
            <a:ext cx="411480" cy="164592"/>
          </a:xfrm>
          <a:prstGeom prst="rect">
            <a:avLst/>
          </a:prstGeom>
          <a:noFill/>
          <a:ln/>
        </p:spPr>
        <p:txBody>
          <a:bodyPr wrap="square" lIns="0" tIns="0" rIns="0" bIns="0" rtlCol="0" anchor="ctr">
            <a:noAutofit/>
          </a:bodyPr>
          <a:lstStyle/>
          <a:p>
            <a:pPr algn="r" indent="0" marL="0">
              <a:spcBef>
                <a:spcPts val="0"/>
              </a:spcBef>
              <a:spcAft>
                <a:spcPts val="0"/>
              </a:spcAft>
              <a:buNone/>
            </a:pPr>
            <a:r>
              <a:rPr sz="819" b="0" i="0">
                <a:solidFill>
                  <a:srgbClr val="667085"/>
                </a:solidFill>
                <a:latin typeface="Arial"/>
              </a:rPr>
              <a:t>10</a:t>
            </a:r>
            <a:endParaRPr lang="en-US" sz="800" dirty="0"/>
          </a:p>
        </p:txBody>
      </p:sp>
      <p:sp>
        <p:nvSpPr>
          <p:cNvPr id="5" name="Shape 3"/>
          <p:cNvSpPr/>
          <p:nvPr/>
        </p:nvSpPr>
        <p:spPr>
          <a:xfrm>
            <a:off x="502920" y="612648"/>
            <a:ext cx="2377440" cy="0"/>
          </a:xfrm>
          <a:prstGeom prst="line">
            <a:avLst/>
          </a:prstGeom>
          <a:noFill/>
          <a:ln w="10160">
            <a:solidFill>
              <a:srgbClr val="D3DAE3"/>
            </a:solidFill>
            <a:prstDash val="solid"/>
          </a:ln>
        </p:spPr>
      </p:sp>
      <p:sp>
        <p:nvSpPr>
          <p:cNvPr id="6" name="Shape 4"/>
          <p:cNvSpPr/>
          <p:nvPr/>
        </p:nvSpPr>
        <p:spPr>
          <a:xfrm>
            <a:off x="502920" y="9985248"/>
            <a:ext cx="2377440" cy="0"/>
          </a:xfrm>
          <a:prstGeom prst="line">
            <a:avLst/>
          </a:prstGeom>
          <a:noFill/>
          <a:ln w="10160">
            <a:solidFill>
              <a:srgbClr val="D3DAE3"/>
            </a:solidFill>
            <a:prstDash val="solid"/>
          </a:ln>
        </p:spPr>
      </p:sp>
      <p:sp>
        <p:nvSpPr>
          <p:cNvPr id="7" name="Text 5"/>
          <p:cNvSpPr/>
          <p:nvPr/>
        </p:nvSpPr>
        <p:spPr>
          <a:xfrm>
            <a:off x="502920" y="10186416"/>
            <a:ext cx="2743200" cy="164592"/>
          </a:xfrm>
          <a:prstGeom prst="rect">
            <a:avLst/>
          </a:prstGeom>
          <a:noFill/>
          <a:ln/>
        </p:spPr>
        <p:txBody>
          <a:bodyPr wrap="square" lIns="0" tIns="0" rIns="0" bIns="0" rtlCol="0" anchor="ctr">
            <a:noAutofit/>
          </a:bodyPr>
          <a:lstStyle/>
          <a:p>
            <a:pPr indent="0" marL="0">
              <a:spcBef>
                <a:spcPts val="0"/>
              </a:spcBef>
              <a:spcAft>
                <a:spcPts val="0"/>
              </a:spcAft>
              <a:buNone/>
            </a:pPr>
            <a:r>
              <a:rPr sz="819" b="0" i="0">
                <a:solidFill>
                  <a:srgbClr val="667085"/>
                </a:solidFill>
                <a:latin typeface="Arial"/>
              </a:rPr>
              <a:t>Inventory Big Data character universe</a:t>
            </a:r>
            <a:endParaRPr lang="en-US" sz="800" dirty="0"/>
          </a:p>
        </p:txBody>
      </p:sp>
      <p:sp>
        <p:nvSpPr>
          <p:cNvPr id="8" name="Text 6"/>
          <p:cNvSpPr/>
          <p:nvPr/>
        </p:nvSpPr>
        <p:spPr>
          <a:xfrm>
            <a:off x="502920" y="868680"/>
            <a:ext cx="6537960" cy="384048"/>
          </a:xfrm>
          <a:prstGeom prst="rect">
            <a:avLst/>
          </a:prstGeom>
          <a:noFill/>
          <a:ln/>
        </p:spPr>
        <p:txBody>
          <a:bodyPr wrap="square" lIns="0" tIns="0" rIns="0" bIns="0" rtlCol="0" anchor="ctr">
            <a:noAutofit/>
          </a:bodyPr>
          <a:lstStyle/>
          <a:p>
            <a:pPr indent="0" marL="0">
              <a:spcBef>
                <a:spcPts val="0"/>
              </a:spcBef>
              <a:spcAft>
                <a:spcPts val="0"/>
              </a:spcAft>
              <a:buNone/>
            </a:pPr>
            <a:r>
              <a:rPr sz="2300" b="1" i="0">
                <a:solidFill>
                  <a:srgbClr val="004070"/>
                </a:solidFill>
                <a:latin typeface="Arial"/>
              </a:rPr>
              <a:t>The recovery file</a:t>
            </a:r>
            <a:endParaRPr lang="en-US" sz="2200" dirty="0"/>
          </a:p>
        </p:txBody>
      </p:sp>
      <p:sp>
        <p:nvSpPr>
          <p:cNvPr id="9" name="Text 7"/>
          <p:cNvSpPr/>
          <p:nvPr/>
        </p:nvSpPr>
        <p:spPr>
          <a:xfrm>
            <a:off x="521208" y="1344168"/>
            <a:ext cx="6400800" cy="219456"/>
          </a:xfrm>
          <a:prstGeom prst="rect">
            <a:avLst/>
          </a:prstGeom>
          <a:noFill/>
          <a:ln/>
        </p:spPr>
        <p:txBody>
          <a:bodyPr wrap="square" lIns="0" tIns="0" rIns="0" bIns="0" rtlCol="0" anchor="ctr">
            <a:noAutofit/>
          </a:bodyPr>
          <a:lstStyle/>
          <a:p>
            <a:pPr indent="0" marL="0">
              <a:spcBef>
                <a:spcPts val="0"/>
              </a:spcBef>
              <a:spcAft>
                <a:spcPts val="0"/>
              </a:spcAft>
              <a:buNone/>
            </a:pPr>
            <a:r>
              <a:rPr sz="1170" b="1" i="1">
                <a:solidFill>
                  <a:srgbClr val="F15A24"/>
                </a:solidFill>
                <a:latin typeface="Arial"/>
              </a:rPr>
              <a:t>Turning anxiety into owned actions</a:t>
            </a:r>
            <a:endParaRPr lang="en-US" sz="1100" dirty="0"/>
          </a:p>
        </p:txBody>
      </p:sp>
      <p:sp>
        <p:nvSpPr>
          <p:cNvPr id="10" name="Text 8"/>
          <p:cNvSpPr/>
          <p:nvPr/>
        </p:nvSpPr>
        <p:spPr>
          <a:xfrm>
            <a:off x="603504" y="1737360"/>
            <a:ext cx="3108960" cy="2834640"/>
          </a:xfrm>
          <a:prstGeom prst="rect">
            <a:avLst/>
          </a:prstGeom>
          <a:noFill/>
          <a:ln/>
        </p:spPr>
        <p:txBody>
          <a:bodyPr wrap="square" lIns="18288" tIns="0" rIns="18288" bIns="0" rtlCol="0" anchor="t">
            <a:noAutofit/>
          </a:bodyPr>
          <a:lstStyle/>
          <a:p>
            <a:pPr algn="l" indent="0" marL="0">
              <a:spcBef>
                <a:spcPts val="0"/>
              </a:spcBef>
              <a:spcAft>
                <a:spcPts val="0"/>
              </a:spcAft>
              <a:buNone/>
            </a:pPr>
            <a:r>
              <a:rPr sz="1120" b="0" i="0">
                <a:solidFill>
                  <a:srgbClr val="1F2937"/>
                </a:solidFill>
                <a:latin typeface="Arial"/>
              </a:rPr>
              <a:t>By Wednesday morning, James opened a simple recovery file. It did not look impressive. It listed the exposed order, part number, supplier status, physical status, root-cause hypothesis, owner, next review time, and impact.</a:t>
            </a:r>
            <a:endParaRPr lang="en-US" sz="1080" dirty="0"/>
          </a:p>
          <a:p>
            <a:pPr>
              <a:spcBef>
                <a:spcPts val="0"/>
              </a:spcBef>
              <a:spcAft>
                <a:spcPts val="0"/>
              </a:spcAft>
            </a:pPr>
          </a:p>
          <a:p>
            <a:pPr>
              <a:spcBef>
                <a:spcPts val="0"/>
              </a:spcBef>
              <a:spcAft>
                <a:spcPts val="0"/>
              </a:spcAft>
            </a:pPr>
            <a:r>
              <a:rPr sz="1120" b="0" i="0">
                <a:solidFill>
                  <a:srgbClr val="1F2937"/>
                </a:solidFill>
                <a:latin typeface="Arial"/>
              </a:rPr>
              <a:t>It was not beautiful, but it could be read in 30 seconds.</a:t>
            </a:r>
          </a:p>
        </p:txBody>
      </p:sp>
      <p:sp>
        <p:nvSpPr>
          <p:cNvPr id="11" name="Text 9"/>
          <p:cNvSpPr/>
          <p:nvPr/>
        </p:nvSpPr>
        <p:spPr>
          <a:xfrm>
            <a:off x="3840480" y="1737360"/>
            <a:ext cx="3108960" cy="2834640"/>
          </a:xfrm>
          <a:prstGeom prst="rect">
            <a:avLst/>
          </a:prstGeom>
          <a:noFill/>
          <a:ln/>
        </p:spPr>
        <p:txBody>
          <a:bodyPr wrap="square" lIns="18288" tIns="0" rIns="18288" bIns="0" rtlCol="0" anchor="t">
            <a:noAutofit/>
          </a:bodyPr>
          <a:lstStyle/>
          <a:p>
            <a:pPr algn="l" indent="0" marL="0">
              <a:spcBef>
                <a:spcPts val="0"/>
              </a:spcBef>
              <a:spcAft>
                <a:spcPts val="0"/>
              </a:spcAft>
              <a:buNone/>
            </a:pPr>
            <a:r>
              <a:rPr sz="1120" b="0" i="0">
                <a:solidFill>
                  <a:srgbClr val="1F2937"/>
                </a:solidFill>
                <a:latin typeface="Arial"/>
              </a:rPr>
              <a:t>The effect was immediate. Procurement saw supplier risk separately from internal visibility issues. Warehouse teams saw which lines needed physical confirmation. Planning saw the sequence risk. Quality saw which open decisions affected service.</a:t>
            </a:r>
            <a:endParaRPr lang="en-US" sz="1080" dirty="0"/>
          </a:p>
          <a:p>
            <a:pPr>
              <a:spcBef>
                <a:spcPts val="0"/>
              </a:spcBef>
              <a:spcAft>
                <a:spcPts val="0"/>
              </a:spcAft>
            </a:pPr>
          </a:p>
          <a:p>
            <a:pPr>
              <a:spcBef>
                <a:spcPts val="0"/>
              </a:spcBef>
              <a:spcAft>
                <a:spcPts val="0"/>
              </a:spcAft>
            </a:pPr>
            <a:r>
              <a:rPr sz="1120" b="0" i="0">
                <a:solidFill>
                  <a:srgbClr val="1F2937"/>
                </a:solidFill>
                <a:latin typeface="Arial"/>
              </a:rPr>
              <a:t>The file removed the right to be vague.</a:t>
            </a:r>
          </a:p>
        </p:txBody>
      </p:sp>
      <p:sp>
        <p:nvSpPr>
          <p:cNvPr id="12" name="Text 10"/>
          <p:cNvSpPr/>
          <p:nvPr/>
        </p:nvSpPr>
        <p:spPr>
          <a:xfrm>
            <a:off x="777240" y="9445752"/>
            <a:ext cx="6080760" cy="411480"/>
          </a:xfrm>
          <a:prstGeom prst="rect">
            <a:avLst/>
          </a:prstGeom>
          <a:noFill/>
          <a:ln/>
        </p:spPr>
        <p:txBody>
          <a:bodyPr wrap="square" lIns="0" tIns="0" rIns="0" bIns="0" rtlCol="0" anchor="ctr">
            <a:noAutofit/>
          </a:bodyPr>
          <a:lstStyle/>
          <a:p>
            <a:pPr algn="l" indent="0" marL="0">
              <a:spcBef>
                <a:spcPts val="0"/>
              </a:spcBef>
              <a:spcAft>
                <a:spcPts val="0"/>
              </a:spcAft>
              <a:buNone/>
            </a:pPr>
            <a:r>
              <a:rPr sz="1120" b="0" i="0">
                <a:solidFill>
                  <a:srgbClr val="1F2937"/>
                </a:solidFill>
                <a:latin typeface="Arial"/>
              </a:rPr>
              <a:t>“Once a line has an owner and a next action, stress starts losing ground.”</a:t>
            </a:r>
            <a:endParaRPr lang="en-US" sz="990" dirty="0"/>
          </a:p>
        </p:txBody>
      </p:sp>
      <p:pic>
        <p:nvPicPr>
          <p:cNvPr id="14" name="Picture 13" descr="focused_supply_chain_strategy_meeting.png"/>
          <p:cNvPicPr>
            <a:picLocks noChangeAspect="1"/>
          </p:cNvPicPr>
          <p:nvPr/>
        </p:nvPicPr>
        <p:blipFill>
          <a:blip r:embed="rId4"/>
          <a:stretch>
            <a:fillRect/>
          </a:stretch>
        </p:blipFill>
        <p:spPr>
          <a:xfrm>
            <a:off x="777240" y="4754880"/>
            <a:ext cx="6080760" cy="341985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502920" y="283464"/>
            <a:ext cx="1737360" cy="164592"/>
          </a:xfrm>
          <a:prstGeom prst="rect">
            <a:avLst/>
          </a:prstGeom>
          <a:noFill/>
          <a:ln/>
        </p:spPr>
        <p:txBody>
          <a:bodyPr wrap="square" lIns="0" tIns="0" rIns="0" bIns="0" rtlCol="0" anchor="ctr">
            <a:noAutofit/>
          </a:bodyPr>
          <a:lstStyle/>
          <a:p>
            <a:pPr indent="0" marL="0">
              <a:spcBef>
                <a:spcPts val="0"/>
              </a:spcBef>
              <a:spcAft>
                <a:spcPts val="0"/>
              </a:spcAft>
              <a:buNone/>
            </a:pPr>
            <a:r>
              <a:rPr sz="819" b="1" i="0">
                <a:solidFill>
                  <a:srgbClr val="667085"/>
                </a:solidFill>
                <a:latin typeface="Arial"/>
              </a:rPr>
              <a:t>James’s Story</a:t>
            </a:r>
            <a:endParaRPr lang="en-US" sz="800" dirty="0"/>
          </a:p>
        </p:txBody>
      </p:sp>
      <p:sp>
        <p:nvSpPr>
          <p:cNvPr id="3" name="Text 1"/>
          <p:cNvSpPr/>
          <p:nvPr/>
        </p:nvSpPr>
        <p:spPr>
          <a:xfrm>
            <a:off x="2697480" y="283464"/>
            <a:ext cx="2560320" cy="164592"/>
          </a:xfrm>
          <a:prstGeom prst="rect">
            <a:avLst/>
          </a:prstGeom>
          <a:noFill/>
          <a:ln/>
        </p:spPr>
        <p:txBody>
          <a:bodyPr wrap="square" lIns="0" tIns="0" rIns="0" bIns="0" rtlCol="0" anchor="ctr">
            <a:noAutofit/>
          </a:bodyPr>
          <a:lstStyle/>
          <a:p>
            <a:pPr algn="ctr" indent="0" marL="0">
              <a:spcBef>
                <a:spcPts val="0"/>
              </a:spcBef>
              <a:spcAft>
                <a:spcPts val="0"/>
              </a:spcAft>
              <a:buNone/>
            </a:pPr>
            <a:r>
              <a:rPr sz="819" b="1" i="0">
                <a:solidFill>
                  <a:srgbClr val="667085"/>
                </a:solidFill>
                <a:latin typeface="Arial"/>
              </a:rPr>
              <a:t>Chapter 8</a:t>
            </a:r>
            <a:endParaRPr lang="en-US" sz="800" dirty="0"/>
          </a:p>
        </p:txBody>
      </p:sp>
      <p:sp>
        <p:nvSpPr>
          <p:cNvPr id="4" name="Text 2"/>
          <p:cNvSpPr/>
          <p:nvPr/>
        </p:nvSpPr>
        <p:spPr>
          <a:xfrm>
            <a:off x="6629400" y="283464"/>
            <a:ext cx="411480" cy="164592"/>
          </a:xfrm>
          <a:prstGeom prst="rect">
            <a:avLst/>
          </a:prstGeom>
          <a:noFill/>
          <a:ln/>
        </p:spPr>
        <p:txBody>
          <a:bodyPr wrap="square" lIns="0" tIns="0" rIns="0" bIns="0" rtlCol="0" anchor="ctr">
            <a:noAutofit/>
          </a:bodyPr>
          <a:lstStyle/>
          <a:p>
            <a:pPr algn="r" indent="0" marL="0">
              <a:spcBef>
                <a:spcPts val="0"/>
              </a:spcBef>
              <a:spcAft>
                <a:spcPts val="0"/>
              </a:spcAft>
              <a:buNone/>
            </a:pPr>
            <a:r>
              <a:rPr sz="819" b="0" i="0">
                <a:solidFill>
                  <a:srgbClr val="667085"/>
                </a:solidFill>
                <a:latin typeface="Arial"/>
              </a:rPr>
              <a:t>11</a:t>
            </a:r>
            <a:endParaRPr lang="en-US" sz="800" dirty="0"/>
          </a:p>
        </p:txBody>
      </p:sp>
      <p:sp>
        <p:nvSpPr>
          <p:cNvPr id="5" name="Shape 3"/>
          <p:cNvSpPr/>
          <p:nvPr/>
        </p:nvSpPr>
        <p:spPr>
          <a:xfrm>
            <a:off x="502920" y="612648"/>
            <a:ext cx="2377440" cy="0"/>
          </a:xfrm>
          <a:prstGeom prst="line">
            <a:avLst/>
          </a:prstGeom>
          <a:noFill/>
          <a:ln w="10160">
            <a:solidFill>
              <a:srgbClr val="D3DAE3"/>
            </a:solidFill>
            <a:prstDash val="solid"/>
          </a:ln>
        </p:spPr>
      </p:sp>
      <p:sp>
        <p:nvSpPr>
          <p:cNvPr id="6" name="Shape 4"/>
          <p:cNvSpPr/>
          <p:nvPr/>
        </p:nvSpPr>
        <p:spPr>
          <a:xfrm>
            <a:off x="502920" y="9985248"/>
            <a:ext cx="2377440" cy="0"/>
          </a:xfrm>
          <a:prstGeom prst="line">
            <a:avLst/>
          </a:prstGeom>
          <a:noFill/>
          <a:ln w="10160">
            <a:solidFill>
              <a:srgbClr val="D3DAE3"/>
            </a:solidFill>
            <a:prstDash val="solid"/>
          </a:ln>
        </p:spPr>
      </p:sp>
      <p:sp>
        <p:nvSpPr>
          <p:cNvPr id="7" name="Text 5"/>
          <p:cNvSpPr/>
          <p:nvPr/>
        </p:nvSpPr>
        <p:spPr>
          <a:xfrm>
            <a:off x="502920" y="10186416"/>
            <a:ext cx="2743200" cy="164592"/>
          </a:xfrm>
          <a:prstGeom prst="rect">
            <a:avLst/>
          </a:prstGeom>
          <a:noFill/>
          <a:ln/>
        </p:spPr>
        <p:txBody>
          <a:bodyPr wrap="square" lIns="0" tIns="0" rIns="0" bIns="0" rtlCol="0" anchor="ctr">
            <a:noAutofit/>
          </a:bodyPr>
          <a:lstStyle/>
          <a:p>
            <a:pPr indent="0" marL="0">
              <a:spcBef>
                <a:spcPts val="0"/>
              </a:spcBef>
              <a:spcAft>
                <a:spcPts val="0"/>
              </a:spcAft>
              <a:buNone/>
            </a:pPr>
            <a:r>
              <a:rPr sz="819" b="0" i="0">
                <a:solidFill>
                  <a:srgbClr val="667085"/>
                </a:solidFill>
                <a:latin typeface="Arial"/>
              </a:rPr>
              <a:t>Inventory Big Data character universe</a:t>
            </a:r>
            <a:endParaRPr lang="en-US" sz="800" dirty="0"/>
          </a:p>
        </p:txBody>
      </p:sp>
      <p:sp>
        <p:nvSpPr>
          <p:cNvPr id="8" name="Text 6"/>
          <p:cNvSpPr/>
          <p:nvPr/>
        </p:nvSpPr>
        <p:spPr>
          <a:xfrm>
            <a:off x="502920" y="868680"/>
            <a:ext cx="6537960" cy="384048"/>
          </a:xfrm>
          <a:prstGeom prst="rect">
            <a:avLst/>
          </a:prstGeom>
          <a:noFill/>
          <a:ln/>
        </p:spPr>
        <p:txBody>
          <a:bodyPr wrap="square" lIns="0" tIns="0" rIns="0" bIns="0" rtlCol="0" anchor="ctr">
            <a:noAutofit/>
          </a:bodyPr>
          <a:lstStyle/>
          <a:p>
            <a:pPr indent="0" marL="0">
              <a:spcBef>
                <a:spcPts val="0"/>
              </a:spcBef>
              <a:spcAft>
                <a:spcPts val="0"/>
              </a:spcAft>
              <a:buNone/>
            </a:pPr>
            <a:r>
              <a:rPr sz="2300" b="1" i="0">
                <a:solidFill>
                  <a:srgbClr val="004070"/>
                </a:solidFill>
                <a:latin typeface="Arial"/>
              </a:rPr>
              <a:t>Back to the floor</a:t>
            </a:r>
            <a:endParaRPr lang="en-US" sz="2200" dirty="0"/>
          </a:p>
        </p:txBody>
      </p:sp>
      <p:sp>
        <p:nvSpPr>
          <p:cNvPr id="9" name="Text 7"/>
          <p:cNvSpPr/>
          <p:nvPr/>
        </p:nvSpPr>
        <p:spPr>
          <a:xfrm>
            <a:off x="521208" y="1344168"/>
            <a:ext cx="6400800" cy="219456"/>
          </a:xfrm>
          <a:prstGeom prst="rect">
            <a:avLst/>
          </a:prstGeom>
          <a:noFill/>
          <a:ln/>
        </p:spPr>
        <p:txBody>
          <a:bodyPr wrap="square" lIns="0" tIns="0" rIns="0" bIns="0" rtlCol="0" anchor="ctr">
            <a:noAutofit/>
          </a:bodyPr>
          <a:lstStyle/>
          <a:p>
            <a:pPr indent="0" marL="0">
              <a:spcBef>
                <a:spcPts val="0"/>
              </a:spcBef>
              <a:spcAft>
                <a:spcPts val="0"/>
              </a:spcAft>
              <a:buNone/>
            </a:pPr>
            <a:r>
              <a:rPr sz="1170" b="1" i="1">
                <a:solidFill>
                  <a:srgbClr val="F15A24"/>
                </a:solidFill>
                <a:latin typeface="Arial"/>
              </a:rPr>
              <a:t>The supply chain director does not manage from a chair alone</a:t>
            </a:r>
            <a:endParaRPr lang="en-US" sz="1100" dirty="0"/>
          </a:p>
        </p:txBody>
      </p:sp>
      <p:pic>
        <p:nvPicPr>
          <p:cNvPr id="15" name="Picture 14" descr="warehouse_colleagues_discussing_inventory_logistic.png"/>
          <p:cNvPicPr>
            <a:picLocks noChangeAspect="1"/>
          </p:cNvPicPr>
          <p:nvPr/>
        </p:nvPicPr>
        <p:blipFill>
          <a:blip r:embed="rId4"/>
          <a:stretch>
            <a:fillRect/>
          </a:stretch>
        </p:blipFill>
        <p:spPr>
          <a:xfrm>
            <a:off x="640080" y="1700784"/>
            <a:ext cx="6281928" cy="3529584"/>
          </a:xfrm>
          <a:prstGeom prst="rect">
            <a:avLst/>
          </a:prstGeom>
        </p:spPr>
      </p:pic>
      <p:sp>
        <p:nvSpPr>
          <p:cNvPr id="11" name="Shape 8"/>
          <p:cNvSpPr/>
          <p:nvPr/>
        </p:nvSpPr>
        <p:spPr>
          <a:xfrm>
            <a:off x="640080" y="1700784"/>
            <a:ext cx="6281928" cy="3529584"/>
          </a:xfrm>
          <a:prstGeom prst="rect">
            <a:avLst/>
          </a:prstGeom>
          <a:solidFill>
            <a:srgbClr val="FFFFFF">
              <a:alpha val="0"/>
            </a:srgbClr>
          </a:solidFill>
          <a:ln w="10160">
            <a:solidFill>
              <a:srgbClr val="E5E7EB"/>
            </a:solidFill>
            <a:prstDash val="solid"/>
          </a:ln>
        </p:spPr>
      </p:sp>
      <p:sp>
        <p:nvSpPr>
          <p:cNvPr id="12" name="Text 9"/>
          <p:cNvSpPr/>
          <p:nvPr/>
        </p:nvSpPr>
        <p:spPr>
          <a:xfrm>
            <a:off x="585216" y="5440680"/>
            <a:ext cx="2999232" cy="3429000"/>
          </a:xfrm>
          <a:prstGeom prst="rect">
            <a:avLst/>
          </a:prstGeom>
          <a:noFill/>
          <a:ln/>
        </p:spPr>
        <p:txBody>
          <a:bodyPr wrap="square" lIns="18288" tIns="0" rIns="18288" bIns="0" rtlCol="0" anchor="t">
            <a:noAutofit/>
          </a:bodyPr>
          <a:lstStyle/>
          <a:p>
            <a:pPr algn="l" indent="0" marL="0">
              <a:spcBef>
                <a:spcPts val="0"/>
              </a:spcBef>
              <a:spcAft>
                <a:spcPts val="0"/>
              </a:spcAft>
              <a:buNone/>
            </a:pPr>
            <a:r>
              <a:rPr sz="1120" b="0" i="0">
                <a:solidFill>
                  <a:srgbClr val="1F2937"/>
                </a:solidFill>
                <a:latin typeface="Arial"/>
              </a:rPr>
              <a:t>Before the afternoon review, James returned to the warehouse. He wanted to see whether the recovery logic made sense in real operations. He listened more than he talked. The team pointed to repeated location corrections and too many requests becoming “urgent.”</a:t>
            </a:r>
            <a:endParaRPr lang="en-US" sz="1060" dirty="0"/>
          </a:p>
          <a:p>
            <a:pPr>
              <a:spcBef>
                <a:spcPts val="0"/>
              </a:spcBef>
              <a:spcAft>
                <a:spcPts val="0"/>
              </a:spcAft>
            </a:pPr>
          </a:p>
          <a:p>
            <a:pPr>
              <a:spcBef>
                <a:spcPts val="0"/>
              </a:spcBef>
              <a:spcAft>
                <a:spcPts val="0"/>
              </a:spcAft>
            </a:pPr>
            <a:r>
              <a:rPr sz="1120" b="0" i="0">
                <a:solidFill>
                  <a:srgbClr val="1F2937"/>
                </a:solidFill>
                <a:latin typeface="Arial"/>
              </a:rPr>
              <a:t>James recognized a familiar pattern: acceptable data overall, but weak synchronization when pressure increased.</a:t>
            </a:r>
          </a:p>
        </p:txBody>
      </p:sp>
      <p:sp>
        <p:nvSpPr>
          <p:cNvPr id="13" name="Text 10"/>
          <p:cNvSpPr/>
          <p:nvPr/>
        </p:nvSpPr>
        <p:spPr>
          <a:xfrm>
            <a:off x="3977640" y="5440680"/>
            <a:ext cx="2999232" cy="3429000"/>
          </a:xfrm>
          <a:prstGeom prst="rect">
            <a:avLst/>
          </a:prstGeom>
          <a:noFill/>
          <a:ln/>
        </p:spPr>
        <p:txBody>
          <a:bodyPr wrap="square" lIns="18288" tIns="0" rIns="18288" bIns="0" rtlCol="0" anchor="t">
            <a:noAutofit/>
          </a:bodyPr>
          <a:lstStyle/>
          <a:p>
            <a:pPr algn="l" indent="0" marL="0">
              <a:spcBef>
                <a:spcPts val="0"/>
              </a:spcBef>
              <a:spcAft>
                <a:spcPts val="0"/>
              </a:spcAft>
              <a:buNone/>
            </a:pPr>
            <a:r>
              <a:rPr sz="1120" b="0" i="0">
                <a:solidFill>
                  <a:srgbClr val="1F2937"/>
                </a:solidFill>
                <a:latin typeface="Arial"/>
              </a:rPr>
              <a:t>Supplier performance was not collapsing. Stock value was not absurd. The business problem was cumulative: good people, decent systems, and routines that lost alignment at the wrong time.</a:t>
            </a:r>
            <a:endParaRPr lang="en-US" sz="1060" dirty="0"/>
          </a:p>
          <a:p>
            <a:pPr>
              <a:spcBef>
                <a:spcPts val="0"/>
              </a:spcBef>
              <a:spcAft>
                <a:spcPts val="0"/>
              </a:spcAft>
            </a:pPr>
          </a:p>
          <a:p>
            <a:pPr>
              <a:spcBef>
                <a:spcPts val="0"/>
              </a:spcBef>
              <a:spcAft>
                <a:spcPts val="0"/>
              </a:spcAft>
            </a:pPr>
            <a:r>
              <a:rPr sz="1120" b="0" i="0">
                <a:solidFill>
                  <a:srgbClr val="1F2937"/>
                </a:solidFill>
                <a:latin typeface="Arial"/>
              </a:rPr>
              <a:t>Firefighting looks fast. Coordination wins over a week.</a:t>
            </a:r>
          </a:p>
        </p:txBody>
      </p:sp>
      <p:sp>
        <p:nvSpPr>
          <p:cNvPr id="14" name="Text 11"/>
          <p:cNvSpPr/>
          <p:nvPr/>
        </p:nvSpPr>
        <p:spPr>
          <a:xfrm>
            <a:off x="777240" y="9464040"/>
            <a:ext cx="6080760" cy="365760"/>
          </a:xfrm>
          <a:prstGeom prst="rect">
            <a:avLst/>
          </a:prstGeom>
          <a:noFill/>
          <a:ln/>
        </p:spPr>
        <p:txBody>
          <a:bodyPr wrap="square" lIns="0" tIns="0" rIns="0" bIns="0" rtlCol="0" anchor="ctr">
            <a:noAutofit/>
          </a:bodyPr>
          <a:lstStyle/>
          <a:p>
            <a:pPr algn="l" indent="0" marL="0">
              <a:spcBef>
                <a:spcPts val="0"/>
              </a:spcBef>
              <a:spcAft>
                <a:spcPts val="0"/>
              </a:spcAft>
              <a:buNone/>
            </a:pPr>
            <a:r>
              <a:rPr sz="1010" b="0" i="1">
                <a:solidFill>
                  <a:srgbClr val="004070"/>
                </a:solidFill>
                <a:latin typeface="Arial"/>
              </a:rPr>
              <a:t>“The floor does not replace the dashboard. It teaches the dashboard.”</a:t>
            </a:r>
            <a:endParaRPr lang="en-US" sz="98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502920" y="283464"/>
            <a:ext cx="1737360" cy="164592"/>
          </a:xfrm>
          <a:prstGeom prst="rect">
            <a:avLst/>
          </a:prstGeom>
          <a:noFill/>
          <a:ln/>
        </p:spPr>
        <p:txBody>
          <a:bodyPr wrap="square" lIns="0" tIns="0" rIns="0" bIns="0" rtlCol="0" anchor="ctr">
            <a:noAutofit/>
          </a:bodyPr>
          <a:lstStyle/>
          <a:p>
            <a:pPr indent="0" marL="0">
              <a:spcBef>
                <a:spcPts val="0"/>
              </a:spcBef>
              <a:spcAft>
                <a:spcPts val="0"/>
              </a:spcAft>
              <a:buNone/>
            </a:pPr>
            <a:r>
              <a:rPr sz="819" b="1" i="0">
                <a:solidFill>
                  <a:srgbClr val="667085"/>
                </a:solidFill>
                <a:latin typeface="Arial"/>
              </a:rPr>
              <a:t>James’s Story</a:t>
            </a:r>
            <a:endParaRPr lang="en-US" sz="800" dirty="0"/>
          </a:p>
        </p:txBody>
      </p:sp>
      <p:sp>
        <p:nvSpPr>
          <p:cNvPr id="3" name="Text 1"/>
          <p:cNvSpPr/>
          <p:nvPr/>
        </p:nvSpPr>
        <p:spPr>
          <a:xfrm>
            <a:off x="2697480" y="283464"/>
            <a:ext cx="2560320" cy="164592"/>
          </a:xfrm>
          <a:prstGeom prst="rect">
            <a:avLst/>
          </a:prstGeom>
          <a:noFill/>
          <a:ln/>
        </p:spPr>
        <p:txBody>
          <a:bodyPr wrap="square" lIns="0" tIns="0" rIns="0" bIns="0" rtlCol="0" anchor="ctr">
            <a:noAutofit/>
          </a:bodyPr>
          <a:lstStyle/>
          <a:p>
            <a:pPr algn="ctr" indent="0" marL="0">
              <a:spcBef>
                <a:spcPts val="0"/>
              </a:spcBef>
              <a:spcAft>
                <a:spcPts val="0"/>
              </a:spcAft>
              <a:buNone/>
            </a:pPr>
            <a:r>
              <a:rPr sz="819" b="1" i="0">
                <a:solidFill>
                  <a:srgbClr val="667085"/>
                </a:solidFill>
                <a:latin typeface="Arial"/>
              </a:rPr>
              <a:t>Chapter 9</a:t>
            </a:r>
            <a:endParaRPr lang="en-US" sz="800" dirty="0"/>
          </a:p>
        </p:txBody>
      </p:sp>
      <p:sp>
        <p:nvSpPr>
          <p:cNvPr id="4" name="Text 2"/>
          <p:cNvSpPr/>
          <p:nvPr/>
        </p:nvSpPr>
        <p:spPr>
          <a:xfrm>
            <a:off x="6629400" y="283464"/>
            <a:ext cx="411480" cy="164592"/>
          </a:xfrm>
          <a:prstGeom prst="rect">
            <a:avLst/>
          </a:prstGeom>
          <a:noFill/>
          <a:ln/>
        </p:spPr>
        <p:txBody>
          <a:bodyPr wrap="square" lIns="0" tIns="0" rIns="0" bIns="0" rtlCol="0" anchor="ctr">
            <a:noAutofit/>
          </a:bodyPr>
          <a:lstStyle/>
          <a:p>
            <a:pPr algn="r" indent="0" marL="0">
              <a:spcBef>
                <a:spcPts val="0"/>
              </a:spcBef>
              <a:spcAft>
                <a:spcPts val="0"/>
              </a:spcAft>
              <a:buNone/>
            </a:pPr>
            <a:r>
              <a:rPr sz="819" b="0" i="0">
                <a:solidFill>
                  <a:srgbClr val="667085"/>
                </a:solidFill>
                <a:latin typeface="Arial"/>
              </a:rPr>
              <a:t>12</a:t>
            </a:r>
            <a:endParaRPr lang="en-US" sz="800" dirty="0"/>
          </a:p>
        </p:txBody>
      </p:sp>
      <p:sp>
        <p:nvSpPr>
          <p:cNvPr id="5" name="Shape 3"/>
          <p:cNvSpPr/>
          <p:nvPr/>
        </p:nvSpPr>
        <p:spPr>
          <a:xfrm>
            <a:off x="502920" y="612648"/>
            <a:ext cx="2377440" cy="0"/>
          </a:xfrm>
          <a:prstGeom prst="line">
            <a:avLst/>
          </a:prstGeom>
          <a:noFill/>
          <a:ln w="10160">
            <a:solidFill>
              <a:srgbClr val="D3DAE3"/>
            </a:solidFill>
            <a:prstDash val="solid"/>
          </a:ln>
        </p:spPr>
      </p:sp>
      <p:sp>
        <p:nvSpPr>
          <p:cNvPr id="6" name="Shape 4"/>
          <p:cNvSpPr/>
          <p:nvPr/>
        </p:nvSpPr>
        <p:spPr>
          <a:xfrm>
            <a:off x="502920" y="9985248"/>
            <a:ext cx="2377440" cy="0"/>
          </a:xfrm>
          <a:prstGeom prst="line">
            <a:avLst/>
          </a:prstGeom>
          <a:noFill/>
          <a:ln w="10160">
            <a:solidFill>
              <a:srgbClr val="D3DAE3"/>
            </a:solidFill>
            <a:prstDash val="solid"/>
          </a:ln>
        </p:spPr>
      </p:sp>
      <p:sp>
        <p:nvSpPr>
          <p:cNvPr id="7" name="Text 5"/>
          <p:cNvSpPr/>
          <p:nvPr/>
        </p:nvSpPr>
        <p:spPr>
          <a:xfrm>
            <a:off x="502920" y="10186416"/>
            <a:ext cx="2743200" cy="164592"/>
          </a:xfrm>
          <a:prstGeom prst="rect">
            <a:avLst/>
          </a:prstGeom>
          <a:noFill/>
          <a:ln/>
        </p:spPr>
        <p:txBody>
          <a:bodyPr wrap="square" lIns="0" tIns="0" rIns="0" bIns="0" rtlCol="0" anchor="ctr">
            <a:noAutofit/>
          </a:bodyPr>
          <a:lstStyle/>
          <a:p>
            <a:pPr indent="0" marL="0">
              <a:spcBef>
                <a:spcPts val="0"/>
              </a:spcBef>
              <a:spcAft>
                <a:spcPts val="0"/>
              </a:spcAft>
              <a:buNone/>
            </a:pPr>
            <a:r>
              <a:rPr sz="819" b="0" i="0">
                <a:solidFill>
                  <a:srgbClr val="667085"/>
                </a:solidFill>
                <a:latin typeface="Arial"/>
              </a:rPr>
              <a:t>Inventory Big Data character universe</a:t>
            </a:r>
            <a:endParaRPr lang="en-US" sz="800" dirty="0"/>
          </a:p>
        </p:txBody>
      </p:sp>
      <p:sp>
        <p:nvSpPr>
          <p:cNvPr id="8" name="Text 6"/>
          <p:cNvSpPr/>
          <p:nvPr/>
        </p:nvSpPr>
        <p:spPr>
          <a:xfrm>
            <a:off x="502920" y="868680"/>
            <a:ext cx="6537960" cy="384048"/>
          </a:xfrm>
          <a:prstGeom prst="rect">
            <a:avLst/>
          </a:prstGeom>
          <a:noFill/>
          <a:ln/>
        </p:spPr>
        <p:txBody>
          <a:bodyPr wrap="square" lIns="0" tIns="0" rIns="0" bIns="0" rtlCol="0" anchor="ctr">
            <a:noAutofit/>
          </a:bodyPr>
          <a:lstStyle/>
          <a:p>
            <a:pPr indent="0" marL="0">
              <a:spcBef>
                <a:spcPts val="0"/>
              </a:spcBef>
              <a:spcAft>
                <a:spcPts val="0"/>
              </a:spcAft>
              <a:buNone/>
            </a:pPr>
            <a:r>
              <a:rPr sz="2300" b="1" i="0">
                <a:solidFill>
                  <a:srgbClr val="004070"/>
                </a:solidFill>
                <a:latin typeface="Arial"/>
              </a:rPr>
              <a:t>From reaction to control</a:t>
            </a:r>
            <a:endParaRPr lang="en-US" sz="2200" dirty="0"/>
          </a:p>
        </p:txBody>
      </p:sp>
      <p:sp>
        <p:nvSpPr>
          <p:cNvPr id="9" name="Text 7"/>
          <p:cNvSpPr/>
          <p:nvPr/>
        </p:nvSpPr>
        <p:spPr>
          <a:xfrm>
            <a:off x="521208" y="1344168"/>
            <a:ext cx="6400800" cy="219456"/>
          </a:xfrm>
          <a:prstGeom prst="rect">
            <a:avLst/>
          </a:prstGeom>
          <a:noFill/>
          <a:ln/>
        </p:spPr>
        <p:txBody>
          <a:bodyPr wrap="square" lIns="0" tIns="0" rIns="0" bIns="0" rtlCol="0" anchor="ctr">
            <a:noAutofit/>
          </a:bodyPr>
          <a:lstStyle/>
          <a:p>
            <a:pPr indent="0" marL="0">
              <a:spcBef>
                <a:spcPts val="0"/>
              </a:spcBef>
              <a:spcAft>
                <a:spcPts val="0"/>
              </a:spcAft>
              <a:buNone/>
            </a:pPr>
            <a:r>
              <a:rPr sz="1170" b="1" i="1">
                <a:solidFill>
                  <a:srgbClr val="F15A24"/>
                </a:solidFill>
                <a:latin typeface="Arial"/>
              </a:rPr>
              <a:t>Better indicators create calmer decisions</a:t>
            </a:r>
            <a:endParaRPr lang="en-US" sz="1100" dirty="0"/>
          </a:p>
        </p:txBody>
      </p:sp>
      <p:sp>
        <p:nvSpPr>
          <p:cNvPr id="10" name="Text 8"/>
          <p:cNvSpPr/>
          <p:nvPr/>
        </p:nvSpPr>
        <p:spPr>
          <a:xfrm>
            <a:off x="585216" y="1755648"/>
            <a:ext cx="2999232" cy="2788920"/>
          </a:xfrm>
          <a:prstGeom prst="rect">
            <a:avLst/>
          </a:prstGeom>
          <a:noFill/>
          <a:ln/>
        </p:spPr>
        <p:txBody>
          <a:bodyPr wrap="square" lIns="18288" tIns="0" rIns="18288" bIns="0" rtlCol="0" anchor="t">
            <a:noAutofit/>
          </a:bodyPr>
          <a:lstStyle/>
          <a:p>
            <a:pPr algn="l" indent="0" marL="0">
              <a:spcBef>
                <a:spcPts val="0"/>
              </a:spcBef>
              <a:spcAft>
                <a:spcPts val="0"/>
              </a:spcAft>
              <a:buNone/>
            </a:pPr>
            <a:r>
              <a:rPr sz="1080" b="0" i="0">
                <a:solidFill>
                  <a:srgbClr val="1F2937"/>
                </a:solidFill>
                <a:latin typeface="Arial"/>
              </a:rPr>
              <a:t>James did not want the week to end as a simple anecdote. He defined three immediate rules: daily status for critical items with uncertain stock, open quality holds visible in the review, and repeated location corrections treated as an operational signal.</a:t>
            </a:r>
            <a:endParaRPr lang="en-US" sz="1060" dirty="0"/>
          </a:p>
          <a:p>
            <a:pPr>
              <a:spcBef>
                <a:spcPts val="0"/>
              </a:spcBef>
              <a:spcAft>
                <a:spcPts val="0"/>
              </a:spcAft>
            </a:pPr>
          </a:p>
          <a:p>
            <a:pPr>
              <a:spcBef>
                <a:spcPts val="0"/>
              </a:spcBef>
              <a:spcAft>
                <a:spcPts val="0"/>
              </a:spcAft>
            </a:pPr>
            <a:r>
              <a:rPr sz="1080" b="0" i="0">
                <a:solidFill>
                  <a:srgbClr val="1F2937"/>
                </a:solidFill>
                <a:latin typeface="Arial"/>
              </a:rPr>
              <a:t>The goal was simple: make uncertainty visible sooner.</a:t>
            </a:r>
          </a:p>
        </p:txBody>
      </p:sp>
      <p:sp>
        <p:nvSpPr>
          <p:cNvPr id="11" name="Text 9"/>
          <p:cNvSpPr/>
          <p:nvPr/>
        </p:nvSpPr>
        <p:spPr>
          <a:xfrm>
            <a:off x="3977640" y="1755648"/>
            <a:ext cx="2999232" cy="2788920"/>
          </a:xfrm>
          <a:prstGeom prst="rect">
            <a:avLst/>
          </a:prstGeom>
          <a:noFill/>
          <a:ln/>
        </p:spPr>
        <p:txBody>
          <a:bodyPr wrap="square" lIns="18288" tIns="0" rIns="18288" bIns="0" rtlCol="0" anchor="t">
            <a:noAutofit/>
          </a:bodyPr>
          <a:lstStyle/>
          <a:p>
            <a:pPr algn="l" indent="0" marL="0">
              <a:spcBef>
                <a:spcPts val="0"/>
              </a:spcBef>
              <a:spcAft>
                <a:spcPts val="0"/>
              </a:spcAft>
              <a:buNone/>
            </a:pPr>
            <a:r>
              <a:rPr sz="1080" b="0" i="0">
                <a:solidFill>
                  <a:srgbClr val="1F2937"/>
                </a:solidFill>
                <a:latin typeface="Arial"/>
              </a:rPr>
              <a:t>He also clarified what he wanted to monitor better: shortage depth, quality hold age, stock accuracy on critical references, late promise evolution, and the gap between system availability and physically confirmed availability.</a:t>
            </a:r>
            <a:endParaRPr lang="en-US" sz="1060" dirty="0"/>
          </a:p>
          <a:p>
            <a:pPr>
              <a:spcBef>
                <a:spcPts val="0"/>
              </a:spcBef>
              <a:spcAft>
                <a:spcPts val="0"/>
              </a:spcAft>
            </a:pPr>
          </a:p>
          <a:p>
            <a:pPr>
              <a:spcBef>
                <a:spcPts val="0"/>
              </a:spcBef>
              <a:spcAft>
                <a:spcPts val="0"/>
              </a:spcAft>
            </a:pPr>
            <a:r>
              <a:rPr sz="1080" b="0" i="0">
                <a:solidFill>
                  <a:srgbClr val="1F2937"/>
                </a:solidFill>
                <a:latin typeface="Arial"/>
              </a:rPr>
              <a:t>James liked KPIs only when they improved behavior before the monthly report.</a:t>
            </a:r>
          </a:p>
        </p:txBody>
      </p:sp>
      <p:pic>
        <p:nvPicPr>
          <p:cNvPr id="15" name="Picture 14" descr="modern_workspace_with_industrial_backdrop.png"/>
          <p:cNvPicPr>
            <a:picLocks noChangeAspect="1"/>
          </p:cNvPicPr>
          <p:nvPr/>
        </p:nvPicPr>
        <p:blipFill>
          <a:blip r:embed="rId4"/>
          <a:stretch>
            <a:fillRect/>
          </a:stretch>
        </p:blipFill>
        <p:spPr>
          <a:xfrm>
            <a:off x="868680" y="4919472"/>
            <a:ext cx="5824728" cy="3273552"/>
          </a:xfrm>
          <a:prstGeom prst="rect">
            <a:avLst/>
          </a:prstGeom>
        </p:spPr>
      </p:pic>
      <p:sp>
        <p:nvSpPr>
          <p:cNvPr id="13" name="Shape 10"/>
          <p:cNvSpPr/>
          <p:nvPr/>
        </p:nvSpPr>
        <p:spPr>
          <a:xfrm>
            <a:off x="868680" y="4919472"/>
            <a:ext cx="5824728" cy="3273552"/>
          </a:xfrm>
          <a:prstGeom prst="rect">
            <a:avLst/>
          </a:prstGeom>
          <a:solidFill>
            <a:srgbClr val="FFFFFF">
              <a:alpha val="0"/>
            </a:srgbClr>
          </a:solidFill>
          <a:ln w="10160">
            <a:solidFill>
              <a:srgbClr val="E5E7EB"/>
            </a:solidFill>
            <a:prstDash val="solid"/>
          </a:ln>
        </p:spPr>
        <p:txBody>
          <a:bodyPr/>
          <a:p/>
        </p:txBody>
      </p:sp>
      <p:sp>
        <p:nvSpPr>
          <p:cNvPr id="14" name="Text 11"/>
          <p:cNvSpPr/>
          <p:nvPr/>
        </p:nvSpPr>
        <p:spPr>
          <a:xfrm>
            <a:off x="777240" y="9464040"/>
            <a:ext cx="6080760" cy="365760"/>
          </a:xfrm>
          <a:prstGeom prst="rect">
            <a:avLst/>
          </a:prstGeom>
          <a:noFill/>
          <a:ln/>
        </p:spPr>
        <p:txBody>
          <a:bodyPr wrap="square" lIns="0" tIns="0" rIns="0" bIns="0" rtlCol="0" anchor="ctr">
            <a:noAutofit/>
          </a:bodyPr>
          <a:lstStyle/>
          <a:p>
            <a:pPr algn="l" indent="0" marL="0">
              <a:spcBef>
                <a:spcPts val="0"/>
              </a:spcBef>
              <a:spcAft>
                <a:spcPts val="0"/>
              </a:spcAft>
              <a:buNone/>
            </a:pPr>
            <a:r>
              <a:rPr sz="1010" b="0" i="1">
                <a:solidFill>
                  <a:srgbClr val="004070"/>
                </a:solidFill>
                <a:latin typeface="Arial"/>
              </a:rPr>
              <a:t>“A KPI is useful when it changes behavior before it changes the monthly report.”</a:t>
            </a:r>
            <a:endParaRPr lang="en-US" sz="98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502920" y="283464"/>
            <a:ext cx="1737360" cy="164592"/>
          </a:xfrm>
          <a:prstGeom prst="rect">
            <a:avLst/>
          </a:prstGeom>
          <a:noFill/>
          <a:ln/>
        </p:spPr>
        <p:txBody>
          <a:bodyPr wrap="square" lIns="0" tIns="0" rIns="0" bIns="0" rtlCol="0" anchor="ctr">
            <a:noAutofit/>
          </a:bodyPr>
          <a:lstStyle/>
          <a:p>
            <a:pPr indent="0" marL="0">
              <a:spcBef>
                <a:spcPts val="0"/>
              </a:spcBef>
              <a:spcAft>
                <a:spcPts val="0"/>
              </a:spcAft>
              <a:buNone/>
            </a:pPr>
            <a:r>
              <a:rPr sz="819" b="1" i="0">
                <a:solidFill>
                  <a:srgbClr val="667085"/>
                </a:solidFill>
                <a:latin typeface="Arial"/>
              </a:rPr>
              <a:t>James’s Story</a:t>
            </a:r>
            <a:endParaRPr lang="en-US" sz="800" dirty="0"/>
          </a:p>
        </p:txBody>
      </p:sp>
      <p:sp>
        <p:nvSpPr>
          <p:cNvPr id="3" name="Text 1"/>
          <p:cNvSpPr/>
          <p:nvPr/>
        </p:nvSpPr>
        <p:spPr>
          <a:xfrm>
            <a:off x="2697480" y="283464"/>
            <a:ext cx="2560320" cy="164592"/>
          </a:xfrm>
          <a:prstGeom prst="rect">
            <a:avLst/>
          </a:prstGeom>
          <a:noFill/>
          <a:ln/>
        </p:spPr>
        <p:txBody>
          <a:bodyPr wrap="square" lIns="0" tIns="0" rIns="0" bIns="0" rtlCol="0" anchor="ctr">
            <a:noAutofit/>
          </a:bodyPr>
          <a:lstStyle/>
          <a:p>
            <a:pPr algn="ctr" indent="0" marL="0">
              <a:spcBef>
                <a:spcPts val="0"/>
              </a:spcBef>
              <a:spcAft>
                <a:spcPts val="0"/>
              </a:spcAft>
              <a:buNone/>
            </a:pPr>
            <a:r>
              <a:rPr sz="819" b="1" i="0">
                <a:solidFill>
                  <a:srgbClr val="667085"/>
                </a:solidFill>
                <a:latin typeface="Arial"/>
              </a:rPr>
              <a:t>Chapter 10</a:t>
            </a:r>
            <a:endParaRPr lang="en-US" sz="800" dirty="0"/>
          </a:p>
        </p:txBody>
      </p:sp>
      <p:sp>
        <p:nvSpPr>
          <p:cNvPr id="4" name="Text 2"/>
          <p:cNvSpPr/>
          <p:nvPr/>
        </p:nvSpPr>
        <p:spPr>
          <a:xfrm>
            <a:off x="6629400" y="283464"/>
            <a:ext cx="411480" cy="164592"/>
          </a:xfrm>
          <a:prstGeom prst="rect">
            <a:avLst/>
          </a:prstGeom>
          <a:noFill/>
          <a:ln/>
        </p:spPr>
        <p:txBody>
          <a:bodyPr wrap="square" lIns="0" tIns="0" rIns="0" bIns="0" rtlCol="0" anchor="ctr">
            <a:noAutofit/>
          </a:bodyPr>
          <a:lstStyle/>
          <a:p>
            <a:pPr algn="r" indent="0" marL="0">
              <a:spcBef>
                <a:spcPts val="0"/>
              </a:spcBef>
              <a:spcAft>
                <a:spcPts val="0"/>
              </a:spcAft>
              <a:buNone/>
            </a:pPr>
            <a:r>
              <a:rPr sz="819" b="0" i="0">
                <a:solidFill>
                  <a:srgbClr val="667085"/>
                </a:solidFill>
                <a:latin typeface="Arial"/>
              </a:rPr>
              <a:t>13</a:t>
            </a:r>
            <a:endParaRPr lang="en-US" sz="800" dirty="0"/>
          </a:p>
        </p:txBody>
      </p:sp>
      <p:sp>
        <p:nvSpPr>
          <p:cNvPr id="5" name="Shape 3"/>
          <p:cNvSpPr/>
          <p:nvPr/>
        </p:nvSpPr>
        <p:spPr>
          <a:xfrm>
            <a:off x="502920" y="612648"/>
            <a:ext cx="2377440" cy="0"/>
          </a:xfrm>
          <a:prstGeom prst="line">
            <a:avLst/>
          </a:prstGeom>
          <a:noFill/>
          <a:ln w="10160">
            <a:solidFill>
              <a:srgbClr val="D3DAE3"/>
            </a:solidFill>
            <a:prstDash val="solid"/>
          </a:ln>
        </p:spPr>
      </p:sp>
      <p:sp>
        <p:nvSpPr>
          <p:cNvPr id="6" name="Shape 4"/>
          <p:cNvSpPr/>
          <p:nvPr/>
        </p:nvSpPr>
        <p:spPr>
          <a:xfrm>
            <a:off x="502920" y="9985248"/>
            <a:ext cx="2377440" cy="0"/>
          </a:xfrm>
          <a:prstGeom prst="line">
            <a:avLst/>
          </a:prstGeom>
          <a:noFill/>
          <a:ln w="10160">
            <a:solidFill>
              <a:srgbClr val="D3DAE3"/>
            </a:solidFill>
            <a:prstDash val="solid"/>
          </a:ln>
        </p:spPr>
      </p:sp>
      <p:sp>
        <p:nvSpPr>
          <p:cNvPr id="7" name="Text 5"/>
          <p:cNvSpPr/>
          <p:nvPr/>
        </p:nvSpPr>
        <p:spPr>
          <a:xfrm>
            <a:off x="502920" y="10186416"/>
            <a:ext cx="2743200" cy="164592"/>
          </a:xfrm>
          <a:prstGeom prst="rect">
            <a:avLst/>
          </a:prstGeom>
          <a:noFill/>
          <a:ln/>
        </p:spPr>
        <p:txBody>
          <a:bodyPr wrap="square" lIns="0" tIns="0" rIns="0" bIns="0" rtlCol="0" anchor="ctr">
            <a:noAutofit/>
          </a:bodyPr>
          <a:lstStyle/>
          <a:p>
            <a:pPr indent="0" marL="0">
              <a:spcBef>
                <a:spcPts val="0"/>
              </a:spcBef>
              <a:spcAft>
                <a:spcPts val="0"/>
              </a:spcAft>
              <a:buNone/>
            </a:pPr>
            <a:r>
              <a:rPr sz="819" b="0" i="0">
                <a:solidFill>
                  <a:srgbClr val="667085"/>
                </a:solidFill>
                <a:latin typeface="Arial"/>
              </a:rPr>
              <a:t>Inventory Big Data character universe</a:t>
            </a:r>
            <a:endParaRPr lang="en-US" sz="800" dirty="0"/>
          </a:p>
        </p:txBody>
      </p:sp>
      <p:sp>
        <p:nvSpPr>
          <p:cNvPr id="8" name="Text 6"/>
          <p:cNvSpPr/>
          <p:nvPr/>
        </p:nvSpPr>
        <p:spPr>
          <a:xfrm>
            <a:off x="502920" y="868680"/>
            <a:ext cx="6537960" cy="384048"/>
          </a:xfrm>
          <a:prstGeom prst="rect">
            <a:avLst/>
          </a:prstGeom>
          <a:noFill/>
          <a:ln/>
        </p:spPr>
        <p:txBody>
          <a:bodyPr wrap="square" lIns="0" tIns="0" rIns="0" bIns="0" rtlCol="0" anchor="ctr">
            <a:noAutofit/>
          </a:bodyPr>
          <a:lstStyle/>
          <a:p>
            <a:pPr indent="0" marL="0">
              <a:spcBef>
                <a:spcPts val="0"/>
              </a:spcBef>
              <a:spcAft>
                <a:spcPts val="0"/>
              </a:spcAft>
              <a:buNone/>
            </a:pPr>
            <a:r>
              <a:rPr sz="2300" b="1" i="0">
                <a:solidFill>
                  <a:srgbClr val="004070"/>
                </a:solidFill>
                <a:latin typeface="Arial"/>
              </a:rPr>
              <a:t>Thursday afternoon</a:t>
            </a:r>
            <a:endParaRPr lang="en-US" sz="2200" dirty="0"/>
          </a:p>
        </p:txBody>
      </p:sp>
      <p:sp>
        <p:nvSpPr>
          <p:cNvPr id="9" name="Text 7"/>
          <p:cNvSpPr/>
          <p:nvPr/>
        </p:nvSpPr>
        <p:spPr>
          <a:xfrm>
            <a:off x="521208" y="1344168"/>
            <a:ext cx="6400800" cy="219456"/>
          </a:xfrm>
          <a:prstGeom prst="rect">
            <a:avLst/>
          </a:prstGeom>
          <a:noFill/>
          <a:ln/>
        </p:spPr>
        <p:txBody>
          <a:bodyPr wrap="square" lIns="0" tIns="0" rIns="0" bIns="0" rtlCol="0" anchor="ctr">
            <a:noAutofit/>
          </a:bodyPr>
          <a:lstStyle/>
          <a:p>
            <a:pPr indent="0" marL="0">
              <a:spcBef>
                <a:spcPts val="0"/>
              </a:spcBef>
              <a:spcAft>
                <a:spcPts val="0"/>
              </a:spcAft>
              <a:buNone/>
            </a:pPr>
            <a:r>
              <a:rPr sz="1170" b="1" i="1">
                <a:solidFill>
                  <a:srgbClr val="F15A24"/>
                </a:solidFill>
                <a:latin typeface="Arial"/>
              </a:rPr>
              <a:t>Progress becomes visible</a:t>
            </a:r>
            <a:endParaRPr lang="en-US" sz="1100" dirty="0"/>
          </a:p>
        </p:txBody>
      </p:sp>
      <p:pic>
        <p:nvPicPr>
          <p:cNvPr id="15" name="Picture 14" descr="warehouse_team_meeting_and_presentation.png"/>
          <p:cNvPicPr>
            <a:picLocks noChangeAspect="1"/>
          </p:cNvPicPr>
          <p:nvPr/>
        </p:nvPicPr>
        <p:blipFill>
          <a:blip r:embed="rId4"/>
          <a:stretch>
            <a:fillRect/>
          </a:stretch>
        </p:blipFill>
        <p:spPr>
          <a:xfrm>
            <a:off x="640080" y="1700784"/>
            <a:ext cx="6281928" cy="3529584"/>
          </a:xfrm>
          <a:prstGeom prst="rect">
            <a:avLst/>
          </a:prstGeom>
        </p:spPr>
      </p:pic>
      <p:sp>
        <p:nvSpPr>
          <p:cNvPr id="11" name="Shape 8"/>
          <p:cNvSpPr/>
          <p:nvPr/>
        </p:nvSpPr>
        <p:spPr>
          <a:xfrm>
            <a:off x="640080" y="1700784"/>
            <a:ext cx="6281928" cy="3529584"/>
          </a:xfrm>
          <a:prstGeom prst="rect">
            <a:avLst/>
          </a:prstGeom>
          <a:solidFill>
            <a:srgbClr val="FFFFFF">
              <a:alpha val="0"/>
            </a:srgbClr>
          </a:solidFill>
          <a:ln w="10160">
            <a:solidFill>
              <a:srgbClr val="E5E7EB"/>
            </a:solidFill>
            <a:prstDash val="solid"/>
          </a:ln>
        </p:spPr>
      </p:sp>
      <p:sp>
        <p:nvSpPr>
          <p:cNvPr id="12" name="Text 9"/>
          <p:cNvSpPr/>
          <p:nvPr/>
        </p:nvSpPr>
        <p:spPr>
          <a:xfrm>
            <a:off x="585216" y="5440680"/>
            <a:ext cx="2999232" cy="3429000"/>
          </a:xfrm>
          <a:prstGeom prst="rect">
            <a:avLst/>
          </a:prstGeom>
          <a:noFill/>
          <a:ln/>
        </p:spPr>
        <p:txBody>
          <a:bodyPr wrap="square" lIns="18288" tIns="0" rIns="18288" bIns="0" rtlCol="0" anchor="t">
            <a:noAutofit/>
          </a:bodyPr>
          <a:lstStyle/>
          <a:p>
            <a:pPr algn="l" indent="0" marL="0">
              <a:spcBef>
                <a:spcPts val="0"/>
              </a:spcBef>
              <a:spcAft>
                <a:spcPts val="0"/>
              </a:spcAft>
              <a:buNone/>
            </a:pPr>
            <a:r>
              <a:rPr sz="1120" b="0" i="0">
                <a:solidFill>
                  <a:srgbClr val="1F2937"/>
                </a:solidFill>
                <a:latin typeface="Arial"/>
              </a:rPr>
              <a:t>By Thursday, the noise level had dropped. The hottest orders had clear owners. One supplier line was still late, but the team understood its impact and the mitigation plan. Internal confusion had fallen sharply because fewer people were talking in approximations.</a:t>
            </a:r>
            <a:endParaRPr lang="en-US" sz="1060" dirty="0"/>
          </a:p>
          <a:p>
            <a:pPr>
              <a:spcBef>
                <a:spcPts val="0"/>
              </a:spcBef>
              <a:spcAft>
                <a:spcPts val="0"/>
              </a:spcAft>
            </a:pPr>
          </a:p>
          <a:p>
            <a:pPr>
              <a:spcBef>
                <a:spcPts val="0"/>
              </a:spcBef>
              <a:spcAft>
                <a:spcPts val="0"/>
              </a:spcAft>
            </a:pPr>
            <a:r>
              <a:rPr sz="1120" b="0" i="0">
                <a:solidFill>
                  <a:srgbClr val="1F2937"/>
                </a:solidFill>
                <a:latin typeface="Arial"/>
              </a:rPr>
              <a:t>James finally heard a sentence he liked: “We know what we are waiting for.”</a:t>
            </a:r>
          </a:p>
        </p:txBody>
      </p:sp>
      <p:sp>
        <p:nvSpPr>
          <p:cNvPr id="13" name="Text 10"/>
          <p:cNvSpPr/>
          <p:nvPr/>
        </p:nvSpPr>
        <p:spPr>
          <a:xfrm>
            <a:off x="3977640" y="5440680"/>
            <a:ext cx="2999232" cy="3429000"/>
          </a:xfrm>
          <a:prstGeom prst="rect">
            <a:avLst/>
          </a:prstGeom>
          <a:noFill/>
          <a:ln/>
        </p:spPr>
        <p:txBody>
          <a:bodyPr wrap="square" lIns="18288" tIns="0" rIns="18288" bIns="0" rtlCol="0" anchor="t">
            <a:noAutofit/>
          </a:bodyPr>
          <a:lstStyle/>
          <a:p>
            <a:pPr algn="l" indent="0" marL="0">
              <a:spcBef>
                <a:spcPts val="0"/>
              </a:spcBef>
              <a:spcAft>
                <a:spcPts val="0"/>
              </a:spcAft>
              <a:buNone/>
            </a:pPr>
            <a:r>
              <a:rPr sz="1120" b="0" i="0">
                <a:solidFill>
                  <a:srgbClr val="1F2937"/>
                </a:solidFill>
                <a:latin typeface="Arial"/>
              </a:rPr>
              <a:t>That sentence mattered. It meant the company was no longer mixing hope, guesswork, and confirmed status in the same discussion. The week was not perfect, but it was becoming manageable.</a:t>
            </a:r>
            <a:endParaRPr lang="en-US" sz="1060" dirty="0"/>
          </a:p>
          <a:p>
            <a:pPr>
              <a:spcBef>
                <a:spcPts val="0"/>
              </a:spcBef>
              <a:spcAft>
                <a:spcPts val="0"/>
              </a:spcAft>
            </a:pPr>
          </a:p>
          <a:p>
            <a:pPr>
              <a:spcBef>
                <a:spcPts val="0"/>
              </a:spcBef>
              <a:spcAft>
                <a:spcPts val="0"/>
              </a:spcAft>
            </a:pPr>
            <a:r>
              <a:rPr sz="1120" b="0" i="0">
                <a:solidFill>
                  <a:srgbClr val="1F2937"/>
                </a:solidFill>
                <a:latin typeface="Arial"/>
              </a:rPr>
              <a:t>Stable operations often sound boring. That is exactly why they work.</a:t>
            </a:r>
          </a:p>
        </p:txBody>
      </p:sp>
      <p:sp>
        <p:nvSpPr>
          <p:cNvPr id="14" name="Text 11"/>
          <p:cNvSpPr/>
          <p:nvPr/>
        </p:nvSpPr>
        <p:spPr>
          <a:xfrm>
            <a:off x="777240" y="9464040"/>
            <a:ext cx="6080760" cy="365760"/>
          </a:xfrm>
          <a:prstGeom prst="rect">
            <a:avLst/>
          </a:prstGeom>
          <a:noFill/>
          <a:ln/>
        </p:spPr>
        <p:txBody>
          <a:bodyPr wrap="square" lIns="0" tIns="0" rIns="0" bIns="0" rtlCol="0" anchor="ctr">
            <a:noAutofit/>
          </a:bodyPr>
          <a:lstStyle/>
          <a:p>
            <a:pPr algn="l" indent="0" marL="0">
              <a:spcBef>
                <a:spcPts val="0"/>
              </a:spcBef>
              <a:spcAft>
                <a:spcPts val="0"/>
              </a:spcAft>
              <a:buNone/>
            </a:pPr>
            <a:r>
              <a:rPr sz="1010" b="0" i="1">
                <a:solidFill>
                  <a:srgbClr val="004070"/>
                </a:solidFill>
                <a:latin typeface="Arial"/>
              </a:rPr>
              <a:t>“Stable routines reduce noise before noise becomes delay.”</a:t>
            </a:r>
            <a:endParaRPr lang="en-US" sz="98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502920" y="283464"/>
            <a:ext cx="1737360" cy="164592"/>
          </a:xfrm>
          <a:prstGeom prst="rect">
            <a:avLst/>
          </a:prstGeom>
          <a:noFill/>
          <a:ln/>
        </p:spPr>
        <p:txBody>
          <a:bodyPr wrap="square" lIns="0" tIns="0" rIns="0" bIns="0" rtlCol="0" anchor="ctr">
            <a:noAutofit/>
          </a:bodyPr>
          <a:lstStyle/>
          <a:p>
            <a:pPr indent="0" marL="0">
              <a:spcBef>
                <a:spcPts val="0"/>
              </a:spcBef>
              <a:spcAft>
                <a:spcPts val="0"/>
              </a:spcAft>
              <a:buNone/>
            </a:pPr>
            <a:r>
              <a:rPr sz="819" b="1" i="0">
                <a:solidFill>
                  <a:srgbClr val="667085"/>
                </a:solidFill>
                <a:latin typeface="Arial"/>
              </a:rPr>
              <a:t>James’s Story</a:t>
            </a:r>
            <a:endParaRPr lang="en-US" sz="800" dirty="0"/>
          </a:p>
        </p:txBody>
      </p:sp>
      <p:sp>
        <p:nvSpPr>
          <p:cNvPr id="3" name="Text 1"/>
          <p:cNvSpPr/>
          <p:nvPr/>
        </p:nvSpPr>
        <p:spPr>
          <a:xfrm>
            <a:off x="2697480" y="283464"/>
            <a:ext cx="2560320" cy="164592"/>
          </a:xfrm>
          <a:prstGeom prst="rect">
            <a:avLst/>
          </a:prstGeom>
          <a:noFill/>
          <a:ln/>
        </p:spPr>
        <p:txBody>
          <a:bodyPr wrap="square" lIns="0" tIns="0" rIns="0" bIns="0" rtlCol="0" anchor="ctr">
            <a:noAutofit/>
          </a:bodyPr>
          <a:lstStyle/>
          <a:p>
            <a:pPr algn="ctr" indent="0" marL="0">
              <a:spcBef>
                <a:spcPts val="0"/>
              </a:spcBef>
              <a:spcAft>
                <a:spcPts val="0"/>
              </a:spcAft>
              <a:buNone/>
            </a:pPr>
            <a:r>
              <a:rPr sz="819" b="1" i="0">
                <a:solidFill>
                  <a:srgbClr val="667085"/>
                </a:solidFill>
                <a:latin typeface="Arial"/>
              </a:rPr>
              <a:t>Epilogue</a:t>
            </a:r>
            <a:endParaRPr lang="en-US" sz="800" dirty="0"/>
          </a:p>
        </p:txBody>
      </p:sp>
      <p:sp>
        <p:nvSpPr>
          <p:cNvPr id="4" name="Text 2"/>
          <p:cNvSpPr/>
          <p:nvPr/>
        </p:nvSpPr>
        <p:spPr>
          <a:xfrm>
            <a:off x="6629400" y="283464"/>
            <a:ext cx="411480" cy="164592"/>
          </a:xfrm>
          <a:prstGeom prst="rect">
            <a:avLst/>
          </a:prstGeom>
          <a:noFill/>
          <a:ln/>
        </p:spPr>
        <p:txBody>
          <a:bodyPr wrap="square" lIns="0" tIns="0" rIns="0" bIns="0" rtlCol="0" anchor="ctr">
            <a:noAutofit/>
          </a:bodyPr>
          <a:lstStyle/>
          <a:p>
            <a:pPr algn="r" indent="0" marL="0">
              <a:spcBef>
                <a:spcPts val="0"/>
              </a:spcBef>
              <a:spcAft>
                <a:spcPts val="0"/>
              </a:spcAft>
              <a:buNone/>
            </a:pPr>
            <a:r>
              <a:rPr sz="819" b="0" i="0">
                <a:solidFill>
                  <a:srgbClr val="667085"/>
                </a:solidFill>
                <a:latin typeface="Arial"/>
              </a:rPr>
              <a:t>14</a:t>
            </a:r>
            <a:endParaRPr lang="en-US" sz="800" dirty="0"/>
          </a:p>
        </p:txBody>
      </p:sp>
      <p:sp>
        <p:nvSpPr>
          <p:cNvPr id="5" name="Shape 3"/>
          <p:cNvSpPr/>
          <p:nvPr/>
        </p:nvSpPr>
        <p:spPr>
          <a:xfrm>
            <a:off x="502920" y="612648"/>
            <a:ext cx="2377440" cy="0"/>
          </a:xfrm>
          <a:prstGeom prst="line">
            <a:avLst/>
          </a:prstGeom>
          <a:noFill/>
          <a:ln w="10160">
            <a:solidFill>
              <a:srgbClr val="D3DAE3"/>
            </a:solidFill>
            <a:prstDash val="solid"/>
          </a:ln>
        </p:spPr>
      </p:sp>
      <p:sp>
        <p:nvSpPr>
          <p:cNvPr id="6" name="Shape 4"/>
          <p:cNvSpPr/>
          <p:nvPr/>
        </p:nvSpPr>
        <p:spPr>
          <a:xfrm>
            <a:off x="502920" y="9985248"/>
            <a:ext cx="2377440" cy="0"/>
          </a:xfrm>
          <a:prstGeom prst="line">
            <a:avLst/>
          </a:prstGeom>
          <a:noFill/>
          <a:ln w="10160">
            <a:solidFill>
              <a:srgbClr val="D3DAE3"/>
            </a:solidFill>
            <a:prstDash val="solid"/>
          </a:ln>
        </p:spPr>
      </p:sp>
      <p:sp>
        <p:nvSpPr>
          <p:cNvPr id="7" name="Text 5"/>
          <p:cNvSpPr/>
          <p:nvPr/>
        </p:nvSpPr>
        <p:spPr>
          <a:xfrm>
            <a:off x="502920" y="10186416"/>
            <a:ext cx="2743200" cy="164592"/>
          </a:xfrm>
          <a:prstGeom prst="rect">
            <a:avLst/>
          </a:prstGeom>
          <a:noFill/>
          <a:ln/>
        </p:spPr>
        <p:txBody>
          <a:bodyPr wrap="square" lIns="0" tIns="0" rIns="0" bIns="0" rtlCol="0" anchor="ctr">
            <a:noAutofit/>
          </a:bodyPr>
          <a:lstStyle/>
          <a:p>
            <a:pPr indent="0" marL="0">
              <a:spcBef>
                <a:spcPts val="0"/>
              </a:spcBef>
              <a:spcAft>
                <a:spcPts val="0"/>
              </a:spcAft>
              <a:buNone/>
            </a:pPr>
            <a:r>
              <a:rPr sz="819" b="0" i="0">
                <a:solidFill>
                  <a:srgbClr val="667085"/>
                </a:solidFill>
                <a:latin typeface="Arial"/>
              </a:rPr>
              <a:t>Inventory Big Data character universe</a:t>
            </a:r>
            <a:endParaRPr lang="en-US" sz="800" dirty="0"/>
          </a:p>
        </p:txBody>
      </p:sp>
      <p:sp>
        <p:nvSpPr>
          <p:cNvPr id="8" name="Text 6"/>
          <p:cNvSpPr/>
          <p:nvPr/>
        </p:nvSpPr>
        <p:spPr>
          <a:xfrm>
            <a:off x="502920" y="868680"/>
            <a:ext cx="6537960" cy="384048"/>
          </a:xfrm>
          <a:prstGeom prst="rect">
            <a:avLst/>
          </a:prstGeom>
          <a:noFill/>
          <a:ln/>
        </p:spPr>
        <p:txBody>
          <a:bodyPr wrap="square" lIns="0" tIns="0" rIns="0" bIns="0" rtlCol="0" anchor="ctr">
            <a:noAutofit/>
          </a:bodyPr>
          <a:lstStyle/>
          <a:p>
            <a:pPr indent="0" marL="0">
              <a:spcBef>
                <a:spcPts val="0"/>
              </a:spcBef>
              <a:spcAft>
                <a:spcPts val="0"/>
              </a:spcAft>
              <a:buNone/>
            </a:pPr>
            <a:r>
              <a:rPr sz="2300" b="1" i="0">
                <a:solidFill>
                  <a:srgbClr val="004070"/>
                </a:solidFill>
                <a:latin typeface="Arial"/>
              </a:rPr>
              <a:t>Friday discipline</a:t>
            </a:r>
            <a:endParaRPr lang="en-US" sz="2200" dirty="0"/>
          </a:p>
        </p:txBody>
      </p:sp>
      <p:sp>
        <p:nvSpPr>
          <p:cNvPr id="9" name="Text 7"/>
          <p:cNvSpPr/>
          <p:nvPr/>
        </p:nvSpPr>
        <p:spPr>
          <a:xfrm>
            <a:off x="521208" y="1344168"/>
            <a:ext cx="6400800" cy="219456"/>
          </a:xfrm>
          <a:prstGeom prst="rect">
            <a:avLst/>
          </a:prstGeom>
          <a:noFill/>
          <a:ln/>
        </p:spPr>
        <p:txBody>
          <a:bodyPr wrap="square" lIns="0" tIns="0" rIns="0" bIns="0" rtlCol="0" anchor="ctr">
            <a:noAutofit/>
          </a:bodyPr>
          <a:lstStyle/>
          <a:p>
            <a:pPr indent="0" marL="0">
              <a:spcBef>
                <a:spcPts val="0"/>
              </a:spcBef>
              <a:spcAft>
                <a:spcPts val="0"/>
              </a:spcAft>
              <a:buNone/>
            </a:pPr>
            <a:r>
              <a:rPr sz="1170" b="1" i="1">
                <a:solidFill>
                  <a:srgbClr val="F15A24"/>
                </a:solidFill>
                <a:latin typeface="Arial"/>
              </a:rPr>
              <a:t>The week ends better than it began</a:t>
            </a:r>
            <a:endParaRPr lang="en-US" sz="1100" dirty="0"/>
          </a:p>
        </p:txBody>
      </p:sp>
      <p:sp>
        <p:nvSpPr>
          <p:cNvPr id="10" name="Text 8"/>
          <p:cNvSpPr/>
          <p:nvPr/>
        </p:nvSpPr>
        <p:spPr>
          <a:xfrm>
            <a:off x="585216" y="1755648"/>
            <a:ext cx="2999232" cy="2788920"/>
          </a:xfrm>
          <a:prstGeom prst="rect">
            <a:avLst/>
          </a:prstGeom>
          <a:noFill/>
          <a:ln/>
        </p:spPr>
        <p:txBody>
          <a:bodyPr wrap="square" lIns="18288" tIns="0" rIns="18288" bIns="0" rtlCol="0" anchor="t">
            <a:noAutofit/>
          </a:bodyPr>
          <a:lstStyle/>
          <a:p>
            <a:pPr algn="l" indent="0" marL="0">
              <a:spcBef>
                <a:spcPts val="0"/>
              </a:spcBef>
              <a:spcAft>
                <a:spcPts val="0"/>
              </a:spcAft>
              <a:buNone/>
            </a:pPr>
            <a:r>
              <a:rPr sz="1080" b="0" i="0">
                <a:solidFill>
                  <a:srgbClr val="1F2937"/>
                </a:solidFill>
                <a:latin typeface="Arial"/>
              </a:rPr>
              <a:t>On Friday, James closed the week with a short, useful review. Not a celebration. Not a dramatic post-mortem. Just a clean separation between what had been supplier-driven, what had been internal, and what needed better standard work next week.</a:t>
            </a:r>
            <a:endParaRPr lang="en-US" sz="1060" dirty="0"/>
          </a:p>
          <a:p>
            <a:pPr>
              <a:spcBef>
                <a:spcPts val="0"/>
              </a:spcBef>
              <a:spcAft>
                <a:spcPts val="0"/>
              </a:spcAft>
            </a:pPr>
          </a:p>
          <a:p>
            <a:pPr>
              <a:spcBef>
                <a:spcPts val="0"/>
              </a:spcBef>
              <a:spcAft>
                <a:spcPts val="0"/>
              </a:spcAft>
            </a:pPr>
            <a:r>
              <a:rPr sz="1080" b="0" i="0">
                <a:solidFill>
                  <a:srgbClr val="1F2937"/>
                </a:solidFill>
                <a:latin typeface="Arial"/>
              </a:rPr>
              <a:t>The team now had a clearer operating rhythm.</a:t>
            </a:r>
          </a:p>
        </p:txBody>
      </p:sp>
      <p:sp>
        <p:nvSpPr>
          <p:cNvPr id="11" name="Text 9"/>
          <p:cNvSpPr/>
          <p:nvPr/>
        </p:nvSpPr>
        <p:spPr>
          <a:xfrm>
            <a:off x="3977640" y="1755648"/>
            <a:ext cx="2999232" cy="2788920"/>
          </a:xfrm>
          <a:prstGeom prst="rect">
            <a:avLst/>
          </a:prstGeom>
          <a:noFill/>
          <a:ln/>
        </p:spPr>
        <p:txBody>
          <a:bodyPr wrap="square" lIns="18288" tIns="0" rIns="18288" bIns="0" rtlCol="0" anchor="t">
            <a:noAutofit/>
          </a:bodyPr>
          <a:lstStyle/>
          <a:p>
            <a:pPr algn="l" indent="0" marL="0">
              <a:spcBef>
                <a:spcPts val="0"/>
              </a:spcBef>
              <a:spcAft>
                <a:spcPts val="0"/>
              </a:spcAft>
              <a:buNone/>
            </a:pPr>
            <a:r>
              <a:rPr sz="1080" b="0" i="0">
                <a:solidFill>
                  <a:srgbClr val="1F2937"/>
                </a:solidFill>
                <a:latin typeface="Arial"/>
              </a:rPr>
              <a:t>That rhythm was simple: earlier status, clearer ownership, faster escalation, and fewer heroic surprises on Monday mornings. The problems would not disappear, but the company would see them sooner and discuss them more honestly.</a:t>
            </a:r>
            <a:endParaRPr lang="en-US" sz="1060" dirty="0"/>
          </a:p>
          <a:p>
            <a:pPr>
              <a:spcBef>
                <a:spcPts val="0"/>
              </a:spcBef>
              <a:spcAft>
                <a:spcPts val="0"/>
              </a:spcAft>
            </a:pPr>
          </a:p>
          <a:p>
            <a:pPr>
              <a:spcBef>
                <a:spcPts val="0"/>
              </a:spcBef>
              <a:spcAft>
                <a:spcPts val="0"/>
              </a:spcAft>
            </a:pPr>
            <a:r>
              <a:rPr sz="1080" b="0" i="0">
                <a:solidFill>
                  <a:srgbClr val="1F2937"/>
                </a:solidFill>
                <a:latin typeface="Arial"/>
              </a:rPr>
              <a:t>This is how flow becomes more reliable.</a:t>
            </a:r>
          </a:p>
        </p:txBody>
      </p:sp>
      <p:pic>
        <p:nvPicPr>
          <p:cNvPr id="15" name="Picture 14" descr="warehouse_teamwork_and_logistics_discussion.png"/>
          <p:cNvPicPr>
            <a:picLocks noChangeAspect="1"/>
          </p:cNvPicPr>
          <p:nvPr/>
        </p:nvPicPr>
        <p:blipFill>
          <a:blip r:embed="rId4"/>
          <a:stretch>
            <a:fillRect/>
          </a:stretch>
        </p:blipFill>
        <p:spPr>
          <a:xfrm>
            <a:off x="868680" y="4919472"/>
            <a:ext cx="5824728" cy="3273552"/>
          </a:xfrm>
          <a:prstGeom prst="rect">
            <a:avLst/>
          </a:prstGeom>
        </p:spPr>
      </p:pic>
      <p:sp>
        <p:nvSpPr>
          <p:cNvPr id="13" name="Shape 10"/>
          <p:cNvSpPr/>
          <p:nvPr/>
        </p:nvSpPr>
        <p:spPr>
          <a:xfrm>
            <a:off x="868680" y="4919472"/>
            <a:ext cx="5824728" cy="3273552"/>
          </a:xfrm>
          <a:prstGeom prst="rect">
            <a:avLst/>
          </a:prstGeom>
          <a:solidFill>
            <a:srgbClr val="FFFFFF">
              <a:alpha val="0"/>
            </a:srgbClr>
          </a:solidFill>
          <a:ln w="10160">
            <a:solidFill>
              <a:srgbClr val="E5E7EB"/>
            </a:solidFill>
            <a:prstDash val="solid"/>
          </a:ln>
        </p:spPr>
        <p:txBody>
          <a:bodyPr/>
          <a:p/>
        </p:txBody>
      </p:sp>
      <p:sp>
        <p:nvSpPr>
          <p:cNvPr id="14" name="Text 11"/>
          <p:cNvSpPr/>
          <p:nvPr/>
        </p:nvSpPr>
        <p:spPr>
          <a:xfrm>
            <a:off x="777240" y="9464040"/>
            <a:ext cx="6080760" cy="365760"/>
          </a:xfrm>
          <a:prstGeom prst="rect">
            <a:avLst/>
          </a:prstGeom>
          <a:noFill/>
          <a:ln/>
        </p:spPr>
        <p:txBody>
          <a:bodyPr wrap="square" lIns="0" tIns="0" rIns="0" bIns="0" rtlCol="0" anchor="ctr">
            <a:noAutofit/>
          </a:bodyPr>
          <a:lstStyle/>
          <a:p>
            <a:pPr algn="l" indent="0" marL="0">
              <a:spcBef>
                <a:spcPts val="0"/>
              </a:spcBef>
              <a:spcAft>
                <a:spcPts val="0"/>
              </a:spcAft>
              <a:buNone/>
            </a:pPr>
            <a:r>
              <a:rPr sz="1010" b="0" i="1">
                <a:solidFill>
                  <a:srgbClr val="004070"/>
                </a:solidFill>
                <a:latin typeface="Arial"/>
              </a:rPr>
              <a:t>“The best recovery plan is the one the team can still follow next Friday.”</a:t>
            </a:r>
            <a:endParaRPr lang="en-US" sz="98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502920" y="283464"/>
            <a:ext cx="1737360" cy="164592"/>
          </a:xfrm>
          <a:prstGeom prst="rect">
            <a:avLst/>
          </a:prstGeom>
          <a:noFill/>
          <a:ln/>
        </p:spPr>
        <p:txBody>
          <a:bodyPr wrap="square" lIns="0" tIns="0" rIns="0" bIns="0" rtlCol="0" anchor="ctr">
            <a:noAutofit/>
          </a:bodyPr>
          <a:lstStyle/>
          <a:p>
            <a:pPr indent="0" marL="0">
              <a:spcBef>
                <a:spcPts val="0"/>
              </a:spcBef>
              <a:spcAft>
                <a:spcPts val="0"/>
              </a:spcAft>
              <a:buNone/>
            </a:pPr>
            <a:r>
              <a:rPr sz="819" b="1" i="0">
                <a:solidFill>
                  <a:srgbClr val="667085"/>
                </a:solidFill>
                <a:latin typeface="Arial"/>
              </a:rPr>
              <a:t>James’s Story</a:t>
            </a:r>
            <a:endParaRPr lang="en-US" sz="800" dirty="0"/>
          </a:p>
        </p:txBody>
      </p:sp>
      <p:sp>
        <p:nvSpPr>
          <p:cNvPr id="3" name="Text 1"/>
          <p:cNvSpPr/>
          <p:nvPr/>
        </p:nvSpPr>
        <p:spPr>
          <a:xfrm>
            <a:off x="2697480" y="283464"/>
            <a:ext cx="2560320" cy="164592"/>
          </a:xfrm>
          <a:prstGeom prst="rect">
            <a:avLst/>
          </a:prstGeom>
          <a:noFill/>
          <a:ln/>
        </p:spPr>
        <p:txBody>
          <a:bodyPr wrap="square" lIns="0" tIns="0" rIns="0" bIns="0" rtlCol="0" anchor="ctr">
            <a:noAutofit/>
          </a:bodyPr>
          <a:lstStyle/>
          <a:p>
            <a:pPr algn="ctr" indent="0" marL="0">
              <a:spcBef>
                <a:spcPts val="0"/>
              </a:spcBef>
              <a:spcAft>
                <a:spcPts val="0"/>
              </a:spcAft>
              <a:buNone/>
            </a:pPr>
            <a:r>
              <a:rPr sz="819" b="1" i="0">
                <a:solidFill>
                  <a:srgbClr val="667085"/>
                </a:solidFill>
                <a:latin typeface="Arial"/>
              </a:rPr>
              <a:t>Closing note</a:t>
            </a:r>
            <a:endParaRPr lang="en-US" sz="800" dirty="0"/>
          </a:p>
        </p:txBody>
      </p:sp>
      <p:sp>
        <p:nvSpPr>
          <p:cNvPr id="4" name="Text 2"/>
          <p:cNvSpPr/>
          <p:nvPr/>
        </p:nvSpPr>
        <p:spPr>
          <a:xfrm>
            <a:off x="6629400" y="283464"/>
            <a:ext cx="411480" cy="164592"/>
          </a:xfrm>
          <a:prstGeom prst="rect">
            <a:avLst/>
          </a:prstGeom>
          <a:noFill/>
          <a:ln/>
        </p:spPr>
        <p:txBody>
          <a:bodyPr wrap="square" lIns="0" tIns="0" rIns="0" bIns="0" rtlCol="0" anchor="ctr">
            <a:noAutofit/>
          </a:bodyPr>
          <a:lstStyle/>
          <a:p>
            <a:pPr algn="r" indent="0" marL="0">
              <a:spcBef>
                <a:spcPts val="0"/>
              </a:spcBef>
              <a:spcAft>
                <a:spcPts val="0"/>
              </a:spcAft>
              <a:buNone/>
            </a:pPr>
            <a:r>
              <a:rPr sz="819" b="0" i="0">
                <a:solidFill>
                  <a:srgbClr val="667085"/>
                </a:solidFill>
                <a:latin typeface="Arial"/>
              </a:rPr>
              <a:t>15</a:t>
            </a:r>
            <a:endParaRPr lang="en-US" sz="800" dirty="0"/>
          </a:p>
        </p:txBody>
      </p:sp>
      <p:sp>
        <p:nvSpPr>
          <p:cNvPr id="5" name="Shape 3"/>
          <p:cNvSpPr/>
          <p:nvPr/>
        </p:nvSpPr>
        <p:spPr>
          <a:xfrm>
            <a:off x="502920" y="612648"/>
            <a:ext cx="2377440" cy="0"/>
          </a:xfrm>
          <a:prstGeom prst="line">
            <a:avLst/>
          </a:prstGeom>
          <a:noFill/>
          <a:ln w="10160">
            <a:solidFill>
              <a:srgbClr val="D3DAE3"/>
            </a:solidFill>
            <a:prstDash val="solid"/>
          </a:ln>
        </p:spPr>
      </p:sp>
      <p:sp>
        <p:nvSpPr>
          <p:cNvPr id="6" name="Shape 4"/>
          <p:cNvSpPr/>
          <p:nvPr/>
        </p:nvSpPr>
        <p:spPr>
          <a:xfrm>
            <a:off x="502920" y="9985248"/>
            <a:ext cx="2377440" cy="0"/>
          </a:xfrm>
          <a:prstGeom prst="line">
            <a:avLst/>
          </a:prstGeom>
          <a:noFill/>
          <a:ln w="10160">
            <a:solidFill>
              <a:srgbClr val="D3DAE3"/>
            </a:solidFill>
            <a:prstDash val="solid"/>
          </a:ln>
        </p:spPr>
      </p:sp>
      <p:sp>
        <p:nvSpPr>
          <p:cNvPr id="7" name="Text 5"/>
          <p:cNvSpPr/>
          <p:nvPr/>
        </p:nvSpPr>
        <p:spPr>
          <a:xfrm>
            <a:off x="502920" y="10186416"/>
            <a:ext cx="2743200" cy="164592"/>
          </a:xfrm>
          <a:prstGeom prst="rect">
            <a:avLst/>
          </a:prstGeom>
          <a:noFill/>
          <a:ln/>
        </p:spPr>
        <p:txBody>
          <a:bodyPr wrap="square" lIns="0" tIns="0" rIns="0" bIns="0" rtlCol="0" anchor="ctr">
            <a:noAutofit/>
          </a:bodyPr>
          <a:lstStyle/>
          <a:p>
            <a:pPr indent="0" marL="0">
              <a:spcBef>
                <a:spcPts val="0"/>
              </a:spcBef>
              <a:spcAft>
                <a:spcPts val="0"/>
              </a:spcAft>
              <a:buNone/>
            </a:pPr>
            <a:r>
              <a:rPr sz="819" b="0" i="0">
                <a:solidFill>
                  <a:srgbClr val="667085"/>
                </a:solidFill>
                <a:latin typeface="Arial"/>
              </a:rPr>
              <a:t>Inventory Big Data character universe</a:t>
            </a:r>
            <a:endParaRPr lang="en-US" sz="800" dirty="0"/>
          </a:p>
        </p:txBody>
      </p:sp>
      <p:sp>
        <p:nvSpPr>
          <p:cNvPr id="8" name="Text 6"/>
          <p:cNvSpPr/>
          <p:nvPr/>
        </p:nvSpPr>
        <p:spPr>
          <a:xfrm>
            <a:off x="502920" y="868680"/>
            <a:ext cx="6537960" cy="384048"/>
          </a:xfrm>
          <a:prstGeom prst="rect">
            <a:avLst/>
          </a:prstGeom>
          <a:noFill/>
          <a:ln/>
        </p:spPr>
        <p:txBody>
          <a:bodyPr wrap="square" lIns="0" tIns="0" rIns="0" bIns="0" rtlCol="0" anchor="ctr">
            <a:noAutofit/>
          </a:bodyPr>
          <a:lstStyle/>
          <a:p>
            <a:pPr indent="0" marL="0">
              <a:spcBef>
                <a:spcPts val="0"/>
              </a:spcBef>
              <a:spcAft>
                <a:spcPts val="0"/>
              </a:spcAft>
              <a:buNone/>
            </a:pPr>
            <a:r>
              <a:rPr sz="2300" b="1" i="0">
                <a:solidFill>
                  <a:srgbClr val="004070"/>
                </a:solidFill>
                <a:latin typeface="Arial"/>
              </a:rPr>
              <a:t>What James’s story shows</a:t>
            </a:r>
            <a:endParaRPr lang="en-US" sz="2200" dirty="0"/>
          </a:p>
        </p:txBody>
      </p:sp>
      <p:sp>
        <p:nvSpPr>
          <p:cNvPr id="9" name="Text 7"/>
          <p:cNvSpPr/>
          <p:nvPr/>
        </p:nvSpPr>
        <p:spPr>
          <a:xfrm>
            <a:off x="521208" y="1344168"/>
            <a:ext cx="6400800" cy="219456"/>
          </a:xfrm>
          <a:prstGeom prst="rect">
            <a:avLst/>
          </a:prstGeom>
          <a:noFill/>
          <a:ln/>
        </p:spPr>
        <p:txBody>
          <a:bodyPr wrap="square" lIns="0" tIns="0" rIns="0" bIns="0" rtlCol="0" anchor="ctr">
            <a:noAutofit/>
          </a:bodyPr>
          <a:lstStyle/>
          <a:p>
            <a:pPr indent="0" marL="0">
              <a:spcBef>
                <a:spcPts val="0"/>
              </a:spcBef>
              <a:spcAft>
                <a:spcPts val="0"/>
              </a:spcAft>
              <a:buNone/>
            </a:pPr>
            <a:r>
              <a:rPr sz="1170" b="1" i="1">
                <a:solidFill>
                  <a:srgbClr val="F15A24"/>
                </a:solidFill>
                <a:latin typeface="Arial"/>
              </a:rPr>
              <a:t>A short business novel as an introduction to the Supply Chain Director role</a:t>
            </a:r>
            <a:endParaRPr lang="en-US" sz="1100" dirty="0"/>
          </a:p>
        </p:txBody>
      </p:sp>
      <p:pic>
        <p:nvPicPr>
          <p:cNvPr id="15" name="Picture 14" descr="warehouse_manager_overseeing_inventory_operations.png"/>
          <p:cNvPicPr>
            <a:picLocks noChangeAspect="1"/>
          </p:cNvPicPr>
          <p:nvPr/>
        </p:nvPicPr>
        <p:blipFill>
          <a:blip r:embed="rId4"/>
          <a:stretch>
            <a:fillRect/>
          </a:stretch>
        </p:blipFill>
        <p:spPr>
          <a:xfrm>
            <a:off x="640080" y="1700784"/>
            <a:ext cx="6281928" cy="3529584"/>
          </a:xfrm>
          <a:prstGeom prst="rect">
            <a:avLst/>
          </a:prstGeom>
        </p:spPr>
      </p:pic>
      <p:sp>
        <p:nvSpPr>
          <p:cNvPr id="11" name="Shape 8"/>
          <p:cNvSpPr/>
          <p:nvPr/>
        </p:nvSpPr>
        <p:spPr>
          <a:xfrm>
            <a:off x="640080" y="1700784"/>
            <a:ext cx="6281928" cy="3529584"/>
          </a:xfrm>
          <a:prstGeom prst="rect">
            <a:avLst/>
          </a:prstGeom>
          <a:solidFill>
            <a:srgbClr val="FFFFFF">
              <a:alpha val="0"/>
            </a:srgbClr>
          </a:solidFill>
          <a:ln w="10160">
            <a:solidFill>
              <a:srgbClr val="E5E7EB"/>
            </a:solidFill>
            <a:prstDash val="solid"/>
          </a:ln>
        </p:spPr>
      </p:sp>
      <p:sp>
        <p:nvSpPr>
          <p:cNvPr id="12" name="Text 9"/>
          <p:cNvSpPr/>
          <p:nvPr/>
        </p:nvSpPr>
        <p:spPr>
          <a:xfrm>
            <a:off x="585216" y="5440680"/>
            <a:ext cx="2999232" cy="3429000"/>
          </a:xfrm>
          <a:prstGeom prst="rect">
            <a:avLst/>
          </a:prstGeom>
          <a:noFill/>
          <a:ln/>
        </p:spPr>
        <p:txBody>
          <a:bodyPr wrap="square" lIns="18288" tIns="0" rIns="18288" bIns="0" rtlCol="0" anchor="t">
            <a:noAutofit/>
          </a:bodyPr>
          <a:lstStyle/>
          <a:p>
            <a:pPr algn="l" indent="0" marL="0">
              <a:spcBef>
                <a:spcPts val="0"/>
              </a:spcBef>
              <a:spcAft>
                <a:spcPts val="0"/>
              </a:spcAft>
              <a:buNone/>
            </a:pPr>
            <a:r>
              <a:rPr sz="1120" b="0" i="0">
                <a:solidFill>
                  <a:srgbClr val="1F2937"/>
                </a:solidFill>
                <a:latin typeface="Arial"/>
              </a:rPr>
              <a:t>James’s story shows the Supply Chain Director role through one credible week. A job title alone does not explain the work. A story can show how service level, supplier risk, stock visibility, planning logic, warehouse reality, and operational discipline meet inside one role.</a:t>
            </a:r>
            <a:endParaRPr lang="en-US" sz="1060" dirty="0"/>
          </a:p>
          <a:p>
            <a:pPr>
              <a:spcBef>
                <a:spcPts val="0"/>
              </a:spcBef>
              <a:spcAft>
                <a:spcPts val="0"/>
              </a:spcAft>
            </a:pPr>
          </a:p>
          <a:p>
            <a:pPr>
              <a:spcBef>
                <a:spcPts val="0"/>
              </a:spcBef>
              <a:spcAft>
                <a:spcPts val="0"/>
              </a:spcAft>
            </a:pPr>
            <a:r>
              <a:rPr sz="1120" b="0" i="0">
                <a:solidFill>
                  <a:srgbClr val="1F2937"/>
                </a:solidFill>
                <a:latin typeface="Arial"/>
              </a:rPr>
              <a:t>James becomes more than a static profile. He becomes a practical way to explain decisions under pressure.</a:t>
            </a:r>
          </a:p>
        </p:txBody>
      </p:sp>
      <p:sp>
        <p:nvSpPr>
          <p:cNvPr id="13" name="Text 10"/>
          <p:cNvSpPr/>
          <p:nvPr/>
        </p:nvSpPr>
        <p:spPr>
          <a:xfrm>
            <a:off x="3977640" y="5440680"/>
            <a:ext cx="2999232" cy="3429000"/>
          </a:xfrm>
          <a:prstGeom prst="rect">
            <a:avLst/>
          </a:prstGeom>
          <a:noFill/>
          <a:ln/>
        </p:spPr>
        <p:txBody>
          <a:bodyPr wrap="square" lIns="18288" tIns="0" rIns="18288" bIns="0" rtlCol="0" anchor="t">
            <a:noAutofit/>
          </a:bodyPr>
          <a:lstStyle/>
          <a:p>
            <a:pPr algn="l" indent="0" marL="0">
              <a:spcBef>
                <a:spcPts val="0"/>
              </a:spcBef>
              <a:spcAft>
                <a:spcPts val="0"/>
              </a:spcAft>
              <a:buNone/>
            </a:pPr>
            <a:r>
              <a:rPr sz="1120" b="0" i="0">
                <a:solidFill>
                  <a:srgbClr val="1F2937"/>
                </a:solidFill>
                <a:latin typeface="Arial"/>
              </a:rPr>
              <a:t>This story also creates a strong base for other Inventory Big Data pages and products: Job Description, Data of a Supply Chain Director, FAQ, Daily Routine, Follow-up Files, SIPOC, KPIs, Interview Questions, and COMPLEXIS.</a:t>
            </a:r>
            <a:endParaRPr lang="en-US" sz="1060" dirty="0"/>
          </a:p>
          <a:p>
            <a:pPr>
              <a:spcBef>
                <a:spcPts val="0"/>
              </a:spcBef>
              <a:spcAft>
                <a:spcPts val="0"/>
              </a:spcAft>
            </a:pPr>
          </a:p>
          <a:p>
            <a:pPr>
              <a:spcBef>
                <a:spcPts val="0"/>
              </a:spcBef>
              <a:spcAft>
                <a:spcPts val="0"/>
              </a:spcAft>
            </a:pPr>
            <a:r>
              <a:rPr sz="1120" b="0" i="0">
                <a:solidFill>
                  <a:srgbClr val="1F2937"/>
                </a:solidFill>
                <a:latin typeface="Arial"/>
              </a:rPr>
              <a:t>A useful character is not only described. He is recognized when the same kind of difficult week happens again.</a:t>
            </a:r>
          </a:p>
        </p:txBody>
      </p:sp>
      <p:sp>
        <p:nvSpPr>
          <p:cNvPr id="14" name="Text 11"/>
          <p:cNvSpPr/>
          <p:nvPr/>
        </p:nvSpPr>
        <p:spPr>
          <a:xfrm>
            <a:off x="777240" y="9464040"/>
            <a:ext cx="6080760" cy="365760"/>
          </a:xfrm>
          <a:prstGeom prst="rect">
            <a:avLst/>
          </a:prstGeom>
          <a:noFill/>
          <a:ln/>
        </p:spPr>
        <p:txBody>
          <a:bodyPr wrap="square" lIns="0" tIns="0" rIns="0" bIns="0" rtlCol="0" anchor="ctr">
            <a:noAutofit/>
          </a:bodyPr>
          <a:lstStyle/>
          <a:p>
            <a:pPr algn="l" indent="0" marL="0">
              <a:spcBef>
                <a:spcPts val="0"/>
              </a:spcBef>
              <a:spcAft>
                <a:spcPts val="0"/>
              </a:spcAft>
              <a:buNone/>
            </a:pPr>
            <a:r>
              <a:rPr sz="1010" b="0" i="1">
                <a:solidFill>
                  <a:srgbClr val="004070"/>
                </a:solidFill>
                <a:latin typeface="Arial"/>
              </a:rPr>
              <a:t>“A character becomes useful when the reader can imagine how he would lead the next difficult week.”</a:t>
            </a:r>
            <a:endParaRPr lang="en-US" sz="98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502920" y="283464"/>
            <a:ext cx="1737360" cy="164592"/>
          </a:xfrm>
          <a:prstGeom prst="rect">
            <a:avLst/>
          </a:prstGeom>
          <a:noFill/>
          <a:ln/>
        </p:spPr>
        <p:txBody>
          <a:bodyPr wrap="square" lIns="0" tIns="0" rIns="0" bIns="0" rtlCol="0" anchor="ctr">
            <a:noAutofit/>
          </a:bodyPr>
          <a:lstStyle/>
          <a:p>
            <a:pPr indent="0" marL="0">
              <a:spcBef>
                <a:spcPts val="0"/>
              </a:spcBef>
              <a:spcAft>
                <a:spcPts val="0"/>
              </a:spcAft>
              <a:buNone/>
            </a:pPr>
            <a:r>
              <a:rPr sz="819" b="1" i="0">
                <a:solidFill>
                  <a:srgbClr val="667085"/>
                </a:solidFill>
                <a:latin typeface="Arial"/>
              </a:rPr>
              <a:t>James’s Story</a:t>
            </a:r>
            <a:endParaRPr lang="en-US" sz="800" dirty="0"/>
          </a:p>
        </p:txBody>
      </p:sp>
      <p:sp>
        <p:nvSpPr>
          <p:cNvPr id="3" name="Text 1"/>
          <p:cNvSpPr/>
          <p:nvPr/>
        </p:nvSpPr>
        <p:spPr>
          <a:xfrm>
            <a:off x="2697480" y="283464"/>
            <a:ext cx="2560320" cy="164592"/>
          </a:xfrm>
          <a:prstGeom prst="rect">
            <a:avLst/>
          </a:prstGeom>
          <a:noFill/>
          <a:ln/>
        </p:spPr>
        <p:txBody>
          <a:bodyPr wrap="square" lIns="0" tIns="0" rIns="0" bIns="0" rtlCol="0" anchor="ctr">
            <a:noAutofit/>
          </a:bodyPr>
          <a:lstStyle/>
          <a:p>
            <a:pPr algn="ctr" indent="0" marL="0">
              <a:spcBef>
                <a:spcPts val="0"/>
              </a:spcBef>
              <a:spcAft>
                <a:spcPts val="0"/>
              </a:spcAft>
              <a:buNone/>
            </a:pPr>
            <a:r>
              <a:rPr sz="819" b="1" i="0">
                <a:solidFill>
                  <a:srgbClr val="667085"/>
                </a:solidFill>
                <a:latin typeface="Arial"/>
              </a:rPr>
              <a:t>Reader note</a:t>
            </a:r>
            <a:endParaRPr lang="en-US" sz="800" dirty="0"/>
          </a:p>
        </p:txBody>
      </p:sp>
      <p:sp>
        <p:nvSpPr>
          <p:cNvPr id="4" name="Text 2"/>
          <p:cNvSpPr/>
          <p:nvPr/>
        </p:nvSpPr>
        <p:spPr>
          <a:xfrm>
            <a:off x="6629400" y="283464"/>
            <a:ext cx="411480" cy="164592"/>
          </a:xfrm>
          <a:prstGeom prst="rect">
            <a:avLst/>
          </a:prstGeom>
          <a:noFill/>
          <a:ln/>
        </p:spPr>
        <p:txBody>
          <a:bodyPr wrap="square" lIns="0" tIns="0" rIns="0" bIns="0" rtlCol="0" anchor="ctr">
            <a:noAutofit/>
          </a:bodyPr>
          <a:lstStyle/>
          <a:p>
            <a:pPr algn="r" indent="0" marL="0">
              <a:spcBef>
                <a:spcPts val="0"/>
              </a:spcBef>
              <a:spcAft>
                <a:spcPts val="0"/>
              </a:spcAft>
              <a:buNone/>
            </a:pPr>
            <a:r>
              <a:rPr sz="819" b="0" i="0">
                <a:solidFill>
                  <a:srgbClr val="667085"/>
                </a:solidFill>
                <a:latin typeface="Arial"/>
              </a:rPr>
              <a:t>02</a:t>
            </a:r>
            <a:endParaRPr lang="en-US" sz="800" dirty="0"/>
          </a:p>
        </p:txBody>
      </p:sp>
      <p:sp>
        <p:nvSpPr>
          <p:cNvPr id="5" name="Shape 3"/>
          <p:cNvSpPr/>
          <p:nvPr/>
        </p:nvSpPr>
        <p:spPr>
          <a:xfrm>
            <a:off x="502920" y="612648"/>
            <a:ext cx="2377440" cy="0"/>
          </a:xfrm>
          <a:prstGeom prst="line">
            <a:avLst/>
          </a:prstGeom>
          <a:noFill/>
          <a:ln w="10160">
            <a:solidFill>
              <a:srgbClr val="D3DAE3"/>
            </a:solidFill>
            <a:prstDash val="solid"/>
          </a:ln>
        </p:spPr>
      </p:sp>
      <p:sp>
        <p:nvSpPr>
          <p:cNvPr id="6" name="Shape 4"/>
          <p:cNvSpPr/>
          <p:nvPr/>
        </p:nvSpPr>
        <p:spPr>
          <a:xfrm>
            <a:off x="502920" y="9985248"/>
            <a:ext cx="2377440" cy="0"/>
          </a:xfrm>
          <a:prstGeom prst="line">
            <a:avLst/>
          </a:prstGeom>
          <a:noFill/>
          <a:ln w="10160">
            <a:solidFill>
              <a:srgbClr val="D3DAE3"/>
            </a:solidFill>
            <a:prstDash val="solid"/>
          </a:ln>
        </p:spPr>
      </p:sp>
      <p:sp>
        <p:nvSpPr>
          <p:cNvPr id="7" name="Text 5"/>
          <p:cNvSpPr/>
          <p:nvPr/>
        </p:nvSpPr>
        <p:spPr>
          <a:xfrm>
            <a:off x="502920" y="10186416"/>
            <a:ext cx="2743200" cy="164592"/>
          </a:xfrm>
          <a:prstGeom prst="rect">
            <a:avLst/>
          </a:prstGeom>
          <a:noFill/>
          <a:ln/>
        </p:spPr>
        <p:txBody>
          <a:bodyPr wrap="square" lIns="0" tIns="0" rIns="0" bIns="0" rtlCol="0" anchor="ctr">
            <a:noAutofit/>
          </a:bodyPr>
          <a:lstStyle/>
          <a:p>
            <a:pPr indent="0" marL="0">
              <a:spcBef>
                <a:spcPts val="0"/>
              </a:spcBef>
              <a:spcAft>
                <a:spcPts val="0"/>
              </a:spcAft>
              <a:buNone/>
            </a:pPr>
            <a:r>
              <a:rPr sz="819" b="0" i="0">
                <a:solidFill>
                  <a:srgbClr val="667085"/>
                </a:solidFill>
                <a:latin typeface="Arial"/>
              </a:rPr>
              <a:t>Inventory Big Data character universe</a:t>
            </a:r>
            <a:endParaRPr lang="en-US" sz="800" dirty="0"/>
          </a:p>
        </p:txBody>
      </p:sp>
      <p:sp>
        <p:nvSpPr>
          <p:cNvPr id="8" name="Text 6"/>
          <p:cNvSpPr/>
          <p:nvPr/>
        </p:nvSpPr>
        <p:spPr>
          <a:xfrm>
            <a:off x="502920" y="868680"/>
            <a:ext cx="6537960" cy="384048"/>
          </a:xfrm>
          <a:prstGeom prst="rect">
            <a:avLst/>
          </a:prstGeom>
          <a:noFill/>
          <a:ln/>
        </p:spPr>
        <p:txBody>
          <a:bodyPr wrap="square" lIns="0" tIns="0" rIns="0" bIns="0" rtlCol="0" anchor="ctr">
            <a:noAutofit/>
          </a:bodyPr>
          <a:lstStyle/>
          <a:p>
            <a:pPr indent="0" marL="0">
              <a:spcBef>
                <a:spcPts val="0"/>
              </a:spcBef>
              <a:spcAft>
                <a:spcPts val="0"/>
              </a:spcAft>
              <a:buNone/>
            </a:pPr>
            <a:r>
              <a:rPr sz="2300" b="1" i="0">
                <a:solidFill>
                  <a:srgbClr val="004070"/>
                </a:solidFill>
                <a:latin typeface="Arial"/>
              </a:rPr>
              <a:t>Before the story begins</a:t>
            </a:r>
            <a:endParaRPr lang="en-US" sz="2200" dirty="0"/>
          </a:p>
        </p:txBody>
      </p:sp>
      <p:sp>
        <p:nvSpPr>
          <p:cNvPr id="9" name="Text 7"/>
          <p:cNvSpPr/>
          <p:nvPr/>
        </p:nvSpPr>
        <p:spPr>
          <a:xfrm>
            <a:off x="521208" y="1344168"/>
            <a:ext cx="6400800" cy="219456"/>
          </a:xfrm>
          <a:prstGeom prst="rect">
            <a:avLst/>
          </a:prstGeom>
          <a:noFill/>
          <a:ln/>
        </p:spPr>
        <p:txBody>
          <a:bodyPr wrap="square" lIns="0" tIns="0" rIns="0" bIns="0" rtlCol="0" anchor="ctr">
            <a:noAutofit/>
          </a:bodyPr>
          <a:lstStyle/>
          <a:p>
            <a:pPr indent="0" marL="0">
              <a:spcBef>
                <a:spcPts val="0"/>
              </a:spcBef>
              <a:spcAft>
                <a:spcPts val="0"/>
              </a:spcAft>
              <a:buNone/>
            </a:pPr>
            <a:r>
              <a:rPr sz="1170" b="1" i="1">
                <a:solidFill>
                  <a:srgbClr val="F15A24"/>
                </a:solidFill>
                <a:latin typeface="Arial"/>
              </a:rPr>
              <a:t>How to read this mini novel</a:t>
            </a:r>
            <a:endParaRPr lang="en-US" sz="1100" dirty="0"/>
          </a:p>
        </p:txBody>
      </p:sp>
      <p:sp>
        <p:nvSpPr>
          <p:cNvPr id="10" name="Text 8"/>
          <p:cNvSpPr/>
          <p:nvPr/>
        </p:nvSpPr>
        <p:spPr>
          <a:xfrm>
            <a:off x="585216" y="1755648"/>
            <a:ext cx="2999232" cy="7406640"/>
          </a:xfrm>
          <a:prstGeom prst="rect">
            <a:avLst/>
          </a:prstGeom>
          <a:noFill/>
          <a:ln/>
        </p:spPr>
        <p:txBody>
          <a:bodyPr wrap="square" lIns="18288" tIns="0" rIns="18288" bIns="0" rtlCol="0" anchor="t">
            <a:noAutofit/>
          </a:bodyPr>
          <a:lstStyle/>
          <a:p>
            <a:pPr algn="l" indent="0" marL="0">
              <a:spcBef>
                <a:spcPts val="0"/>
              </a:spcBef>
              <a:spcAft>
                <a:spcPts val="0"/>
              </a:spcAft>
              <a:buNone/>
            </a:pPr>
            <a:r>
              <a:rPr sz="1080" b="0" i="0">
                <a:solidFill>
                  <a:srgbClr val="1F2937"/>
                </a:solidFill>
                <a:latin typeface="Arial"/>
              </a:rPr>
              <a:t>This mini novel introduces James as the Supply Chain Director of NorthBridge Mechanic. It is not a CV and it is not a formal job description. It is a story designed to make the role concrete through real operational tension: service risk, uncertain stock, supplier noise, warehouse reality, and decisions made before every fact is perfect.</a:t>
            </a:r>
            <a:endParaRPr lang="en-US" sz="1080" dirty="0"/>
          </a:p>
          <a:p>
            <a:pPr>
              <a:spcBef>
                <a:spcPts val="0"/>
              </a:spcBef>
              <a:spcAft>
                <a:spcPts val="0"/>
              </a:spcAft>
            </a:pPr>
          </a:p>
          <a:p>
            <a:pPr>
              <a:spcBef>
                <a:spcPts val="0"/>
              </a:spcBef>
              <a:spcAft>
                <a:spcPts val="0"/>
              </a:spcAft>
            </a:pPr>
            <a:r>
              <a:rPr sz="1080" b="0" i="0">
                <a:solidFill>
                  <a:srgbClr val="1F2937"/>
                </a:solidFill>
                <a:latin typeface="Arial"/>
              </a:rPr>
              <a:t>The story follows one tense week. Nothing starts as a spectacular crisis. A few urgent signals appear. The dashboard stays respectable, but the conversations become less comfortable.</a:t>
            </a:r>
          </a:p>
        </p:txBody>
      </p:sp>
      <p:sp>
        <p:nvSpPr>
          <p:cNvPr id="11" name="Text 9"/>
          <p:cNvSpPr/>
          <p:nvPr/>
        </p:nvSpPr>
        <p:spPr>
          <a:xfrm>
            <a:off x="3977640" y="1755648"/>
            <a:ext cx="2999232" cy="7406640"/>
          </a:xfrm>
          <a:prstGeom prst="rect">
            <a:avLst/>
          </a:prstGeom>
          <a:noFill/>
          <a:ln/>
        </p:spPr>
        <p:txBody>
          <a:bodyPr wrap="square" lIns="18288" tIns="0" rIns="18288" bIns="0" rtlCol="0" anchor="t">
            <a:noAutofit/>
          </a:bodyPr>
          <a:lstStyle/>
          <a:p>
            <a:pPr algn="l" indent="0" marL="0">
              <a:spcBef>
                <a:spcPts val="0"/>
              </a:spcBef>
              <a:spcAft>
                <a:spcPts val="0"/>
              </a:spcAft>
              <a:buNone/>
            </a:pPr>
            <a:r>
              <a:rPr sz="1080" b="0" i="0">
                <a:solidFill>
                  <a:srgbClr val="1F2937"/>
                </a:solidFill>
                <a:latin typeface="Arial"/>
              </a:rPr>
              <a:t>The purpose of the story is to show what a Supply Chain Director actually does when the flow becomes unstable. James does not solve everything alone. He connects planning, procurement, warehouse operations, and priorities so the company can act on one shared reality.</a:t>
            </a:r>
            <a:endParaRPr lang="en-US" sz="1080" dirty="0"/>
          </a:p>
          <a:p>
            <a:pPr>
              <a:spcBef>
                <a:spcPts val="0"/>
              </a:spcBef>
              <a:spcAft>
                <a:spcPts val="0"/>
              </a:spcAft>
            </a:pPr>
          </a:p>
          <a:p>
            <a:pPr>
              <a:spcBef>
                <a:spcPts val="0"/>
              </a:spcBef>
              <a:spcAft>
                <a:spcPts val="0"/>
              </a:spcAft>
            </a:pPr>
            <a:r>
              <a:rPr sz="1080" b="0" i="0">
                <a:solidFill>
                  <a:srgbClr val="1F2937"/>
                </a:solidFill>
                <a:latin typeface="Arial"/>
              </a:rPr>
              <a:t>Read this document as an introduction to James’s character: calm, analytical, practical, and quietly demanding. He is the kind of manager who takes small warning signs seriously before they become expensive surprises.</a:t>
            </a:r>
          </a:p>
        </p:txBody>
      </p:sp>
      <p:sp>
        <p:nvSpPr>
          <p:cNvPr id="12" name="Text 10"/>
          <p:cNvSpPr/>
          <p:nvPr/>
        </p:nvSpPr>
        <p:spPr>
          <a:xfrm>
            <a:off x="777240" y="9473184"/>
            <a:ext cx="6080760" cy="365760"/>
          </a:xfrm>
          <a:prstGeom prst="rect">
            <a:avLst/>
          </a:prstGeom>
          <a:noFill/>
          <a:ln/>
        </p:spPr>
        <p:txBody>
          <a:bodyPr wrap="square" lIns="0" tIns="0" rIns="0" bIns="0" rtlCol="0" anchor="ctr">
            <a:noAutofit/>
          </a:bodyPr>
          <a:lstStyle/>
          <a:p>
            <a:pPr algn="l" indent="0" marL="0">
              <a:spcBef>
                <a:spcPts val="0"/>
              </a:spcBef>
              <a:spcAft>
                <a:spcPts val="0"/>
              </a:spcAft>
              <a:buNone/>
            </a:pPr>
            <a:r>
              <a:rPr sz="1120" b="0" i="0">
                <a:solidFill>
                  <a:srgbClr val="1F2937"/>
                </a:solidFill>
                <a:latin typeface="Arial"/>
              </a:rPr>
              <a:t>“Most supply chain problems begin as a small signal that nobody wants to overreact to.”</a:t>
            </a:r>
            <a:endParaRPr lang="en-US" sz="99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502920" y="283464"/>
            <a:ext cx="1737360" cy="164592"/>
          </a:xfrm>
          <a:prstGeom prst="rect">
            <a:avLst/>
          </a:prstGeom>
          <a:noFill/>
          <a:ln/>
        </p:spPr>
        <p:txBody>
          <a:bodyPr wrap="square" lIns="0" tIns="0" rIns="0" bIns="0" rtlCol="0" anchor="ctr">
            <a:noAutofit/>
          </a:bodyPr>
          <a:lstStyle/>
          <a:p>
            <a:pPr indent="0" marL="0">
              <a:spcBef>
                <a:spcPts val="0"/>
              </a:spcBef>
              <a:spcAft>
                <a:spcPts val="0"/>
              </a:spcAft>
              <a:buNone/>
            </a:pPr>
            <a:r>
              <a:rPr sz="819" b="1" i="0">
                <a:solidFill>
                  <a:srgbClr val="667085"/>
                </a:solidFill>
                <a:latin typeface="Arial"/>
              </a:rPr>
              <a:t>James’s Story</a:t>
            </a:r>
            <a:endParaRPr lang="en-US" sz="800" dirty="0"/>
          </a:p>
        </p:txBody>
      </p:sp>
      <p:sp>
        <p:nvSpPr>
          <p:cNvPr id="3" name="Text 1"/>
          <p:cNvSpPr/>
          <p:nvPr/>
        </p:nvSpPr>
        <p:spPr>
          <a:xfrm>
            <a:off x="2697480" y="283464"/>
            <a:ext cx="2560320" cy="164592"/>
          </a:xfrm>
          <a:prstGeom prst="rect">
            <a:avLst/>
          </a:prstGeom>
          <a:noFill/>
          <a:ln/>
        </p:spPr>
        <p:txBody>
          <a:bodyPr wrap="square" lIns="0" tIns="0" rIns="0" bIns="0" rtlCol="0" anchor="ctr">
            <a:noAutofit/>
          </a:bodyPr>
          <a:lstStyle/>
          <a:p>
            <a:pPr algn="ctr" indent="0" marL="0">
              <a:spcBef>
                <a:spcPts val="0"/>
              </a:spcBef>
              <a:spcAft>
                <a:spcPts val="0"/>
              </a:spcAft>
              <a:buNone/>
            </a:pPr>
            <a:r>
              <a:rPr sz="819" b="1" i="0">
                <a:solidFill>
                  <a:srgbClr val="667085"/>
                </a:solidFill>
                <a:latin typeface="Arial"/>
              </a:rPr>
              <a:t>Character profile</a:t>
            </a:r>
            <a:endParaRPr lang="en-US" sz="800" dirty="0"/>
          </a:p>
        </p:txBody>
      </p:sp>
      <p:sp>
        <p:nvSpPr>
          <p:cNvPr id="4" name="Text 2"/>
          <p:cNvSpPr/>
          <p:nvPr/>
        </p:nvSpPr>
        <p:spPr>
          <a:xfrm>
            <a:off x="6629400" y="283464"/>
            <a:ext cx="411480" cy="164592"/>
          </a:xfrm>
          <a:prstGeom prst="rect">
            <a:avLst/>
          </a:prstGeom>
          <a:noFill/>
          <a:ln/>
        </p:spPr>
        <p:txBody>
          <a:bodyPr wrap="square" lIns="0" tIns="0" rIns="0" bIns="0" rtlCol="0" anchor="ctr">
            <a:noAutofit/>
          </a:bodyPr>
          <a:lstStyle/>
          <a:p>
            <a:pPr algn="r" indent="0" marL="0">
              <a:spcBef>
                <a:spcPts val="0"/>
              </a:spcBef>
              <a:spcAft>
                <a:spcPts val="0"/>
              </a:spcAft>
              <a:buNone/>
            </a:pPr>
            <a:r>
              <a:rPr sz="819" b="0" i="0">
                <a:solidFill>
                  <a:srgbClr val="667085"/>
                </a:solidFill>
                <a:latin typeface="Arial"/>
              </a:rPr>
              <a:t>03</a:t>
            </a:r>
            <a:endParaRPr lang="en-US" sz="800" dirty="0"/>
          </a:p>
        </p:txBody>
      </p:sp>
      <p:sp>
        <p:nvSpPr>
          <p:cNvPr id="5" name="Shape 3"/>
          <p:cNvSpPr/>
          <p:nvPr/>
        </p:nvSpPr>
        <p:spPr>
          <a:xfrm>
            <a:off x="502920" y="612648"/>
            <a:ext cx="2377440" cy="0"/>
          </a:xfrm>
          <a:prstGeom prst="line">
            <a:avLst/>
          </a:prstGeom>
          <a:noFill/>
          <a:ln w="10160">
            <a:solidFill>
              <a:srgbClr val="D3DAE3"/>
            </a:solidFill>
            <a:prstDash val="solid"/>
          </a:ln>
        </p:spPr>
      </p:sp>
      <p:sp>
        <p:nvSpPr>
          <p:cNvPr id="6" name="Shape 4"/>
          <p:cNvSpPr/>
          <p:nvPr/>
        </p:nvSpPr>
        <p:spPr>
          <a:xfrm>
            <a:off x="502920" y="9985248"/>
            <a:ext cx="2377440" cy="0"/>
          </a:xfrm>
          <a:prstGeom prst="line">
            <a:avLst/>
          </a:prstGeom>
          <a:noFill/>
          <a:ln w="10160">
            <a:solidFill>
              <a:srgbClr val="D3DAE3"/>
            </a:solidFill>
            <a:prstDash val="solid"/>
          </a:ln>
        </p:spPr>
      </p:sp>
      <p:sp>
        <p:nvSpPr>
          <p:cNvPr id="7" name="Text 5"/>
          <p:cNvSpPr/>
          <p:nvPr/>
        </p:nvSpPr>
        <p:spPr>
          <a:xfrm>
            <a:off x="502920" y="10186416"/>
            <a:ext cx="2743200" cy="164592"/>
          </a:xfrm>
          <a:prstGeom prst="rect">
            <a:avLst/>
          </a:prstGeom>
          <a:noFill/>
          <a:ln/>
        </p:spPr>
        <p:txBody>
          <a:bodyPr wrap="square" lIns="0" tIns="0" rIns="0" bIns="0" rtlCol="0" anchor="ctr">
            <a:noAutofit/>
          </a:bodyPr>
          <a:lstStyle/>
          <a:p>
            <a:pPr indent="0" marL="0">
              <a:spcBef>
                <a:spcPts val="0"/>
              </a:spcBef>
              <a:spcAft>
                <a:spcPts val="0"/>
              </a:spcAft>
              <a:buNone/>
            </a:pPr>
            <a:r>
              <a:rPr sz="819" b="0" i="0">
                <a:solidFill>
                  <a:srgbClr val="667085"/>
                </a:solidFill>
                <a:latin typeface="Arial"/>
              </a:rPr>
              <a:t>Inventory Big Data character universe</a:t>
            </a:r>
            <a:endParaRPr lang="en-US" sz="800" dirty="0"/>
          </a:p>
        </p:txBody>
      </p:sp>
      <p:sp>
        <p:nvSpPr>
          <p:cNvPr id="8" name="Text 6"/>
          <p:cNvSpPr/>
          <p:nvPr/>
        </p:nvSpPr>
        <p:spPr>
          <a:xfrm>
            <a:off x="502920" y="868680"/>
            <a:ext cx="6537960" cy="384048"/>
          </a:xfrm>
          <a:prstGeom prst="rect">
            <a:avLst/>
          </a:prstGeom>
          <a:noFill/>
          <a:ln/>
        </p:spPr>
        <p:txBody>
          <a:bodyPr wrap="square" lIns="0" tIns="0" rIns="0" bIns="0" rtlCol="0" anchor="ctr">
            <a:noAutofit/>
          </a:bodyPr>
          <a:lstStyle/>
          <a:p>
            <a:pPr indent="0" marL="0">
              <a:spcBef>
                <a:spcPts val="0"/>
              </a:spcBef>
              <a:spcAft>
                <a:spcPts val="0"/>
              </a:spcAft>
              <a:buNone/>
            </a:pPr>
            <a:r>
              <a:rPr sz="2300" b="1" i="0">
                <a:solidFill>
                  <a:srgbClr val="004070"/>
                </a:solidFill>
                <a:latin typeface="Arial"/>
              </a:rPr>
              <a:t>James, Supply Chain Director of NorthBridge Mechanic</a:t>
            </a:r>
            <a:endParaRPr lang="en-US" sz="2200" dirty="0"/>
          </a:p>
        </p:txBody>
      </p:sp>
      <p:sp>
        <p:nvSpPr>
          <p:cNvPr id="9" name="Text 7"/>
          <p:cNvSpPr/>
          <p:nvPr/>
        </p:nvSpPr>
        <p:spPr>
          <a:xfrm>
            <a:off x="521208" y="1344168"/>
            <a:ext cx="6400800" cy="219456"/>
          </a:xfrm>
          <a:prstGeom prst="rect">
            <a:avLst/>
          </a:prstGeom>
          <a:noFill/>
          <a:ln/>
        </p:spPr>
        <p:txBody>
          <a:bodyPr wrap="square" lIns="0" tIns="0" rIns="0" bIns="0" rtlCol="0" anchor="ctr">
            <a:noAutofit/>
          </a:bodyPr>
          <a:lstStyle/>
          <a:p>
            <a:pPr indent="0" marL="0">
              <a:spcBef>
                <a:spcPts val="0"/>
              </a:spcBef>
              <a:spcAft>
                <a:spcPts val="0"/>
              </a:spcAft>
              <a:buNone/>
            </a:pPr>
            <a:r>
              <a:rPr sz="1170" b="1" i="1">
                <a:solidFill>
                  <a:srgbClr val="F15A24"/>
                </a:solidFill>
                <a:latin typeface="Arial"/>
              </a:rPr>
              <a:t>The leader behind the flow</a:t>
            </a:r>
            <a:endParaRPr lang="en-US" sz="1100" dirty="0"/>
          </a:p>
        </p:txBody>
      </p:sp>
      <p:sp>
        <p:nvSpPr>
          <p:cNvPr id="10" name="Text 8"/>
          <p:cNvSpPr/>
          <p:nvPr/>
        </p:nvSpPr>
        <p:spPr>
          <a:xfrm>
            <a:off x="585216" y="1755648"/>
            <a:ext cx="2999232" cy="7406640"/>
          </a:xfrm>
          <a:prstGeom prst="rect">
            <a:avLst/>
          </a:prstGeom>
          <a:noFill/>
          <a:ln/>
        </p:spPr>
        <p:txBody>
          <a:bodyPr wrap="square" lIns="18288" tIns="0" rIns="18288" bIns="0" rtlCol="0" anchor="t">
            <a:noAutofit/>
          </a:bodyPr>
          <a:lstStyle/>
          <a:p>
            <a:pPr algn="l" indent="0" marL="0">
              <a:spcBef>
                <a:spcPts val="0"/>
              </a:spcBef>
              <a:spcAft>
                <a:spcPts val="0"/>
              </a:spcAft>
              <a:buNone/>
            </a:pPr>
            <a:r>
              <a:rPr sz="1080" b="0" i="0">
                <a:solidFill>
                  <a:srgbClr val="1F2937"/>
                </a:solidFill>
                <a:latin typeface="Arial"/>
              </a:rPr>
              <a:t>James leads supply chain coordination at NorthBridge Mechanic, an industrial manufacturing company where material availability, service level, supplier reliability, and operational discipline all meet at the same table. He works across procurement, planning, warehouse operations, production priorities, and recovery actions whenever the flow becomes uncertain.</a:t>
            </a:r>
            <a:endParaRPr lang="en-US" sz="1080" dirty="0"/>
          </a:p>
          <a:p>
            <a:pPr>
              <a:spcBef>
                <a:spcPts val="0"/>
              </a:spcBef>
              <a:spcAft>
                <a:spcPts val="0"/>
              </a:spcAft>
            </a:pPr>
          </a:p>
          <a:p>
            <a:pPr>
              <a:spcBef>
                <a:spcPts val="0"/>
              </a:spcBef>
              <a:spcAft>
                <a:spcPts val="0"/>
              </a:spcAft>
            </a:pPr>
            <a:r>
              <a:rPr sz="1080" b="0" i="0">
                <a:solidFill>
                  <a:srgbClr val="1F2937"/>
                </a:solidFill>
                <a:latin typeface="Arial"/>
              </a:rPr>
              <a:t>His role is not only to monitor KPIs. He has to decide which signal matters now, which risk can wait, and which issue needs immediate cross-functional ownership.</a:t>
            </a:r>
          </a:p>
        </p:txBody>
      </p:sp>
      <p:sp>
        <p:nvSpPr>
          <p:cNvPr id="11" name="Text 9"/>
          <p:cNvSpPr/>
          <p:nvPr/>
        </p:nvSpPr>
        <p:spPr>
          <a:xfrm>
            <a:off x="3977640" y="1755648"/>
            <a:ext cx="2999232" cy="7406640"/>
          </a:xfrm>
          <a:prstGeom prst="rect">
            <a:avLst/>
          </a:prstGeom>
          <a:noFill/>
          <a:ln/>
        </p:spPr>
        <p:txBody>
          <a:bodyPr wrap="square" lIns="18288" tIns="0" rIns="18288" bIns="0" rtlCol="0" anchor="t">
            <a:noAutofit/>
          </a:bodyPr>
          <a:lstStyle/>
          <a:p>
            <a:pPr algn="l" indent="0" marL="0">
              <a:spcBef>
                <a:spcPts val="0"/>
              </a:spcBef>
              <a:spcAft>
                <a:spcPts val="0"/>
              </a:spcAft>
              <a:buNone/>
            </a:pPr>
            <a:r>
              <a:rPr sz="1080" b="0" i="0">
                <a:solidFill>
                  <a:srgbClr val="1F2937"/>
                </a:solidFill>
                <a:latin typeface="Arial"/>
              </a:rPr>
              <a:t>James built his career through planning reviews, shortage meetings, supplier escalation, inventory analysis, and operational improvement work. He knows ERP data, understands warehouse constraints, and asks direct questions without turning every issue into a theatrical emergency.</a:t>
            </a:r>
            <a:endParaRPr lang="en-US" sz="1080" dirty="0"/>
          </a:p>
          <a:p>
            <a:pPr>
              <a:spcBef>
                <a:spcPts val="0"/>
              </a:spcBef>
              <a:spcAft>
                <a:spcPts val="0"/>
              </a:spcAft>
            </a:pPr>
          </a:p>
          <a:p>
            <a:pPr>
              <a:spcBef>
                <a:spcPts val="0"/>
              </a:spcBef>
              <a:spcAft>
                <a:spcPts val="0"/>
              </a:spcAft>
            </a:pPr>
            <a:r>
              <a:rPr sz="1080" b="0" i="0">
                <a:solidFill>
                  <a:srgbClr val="1F2937"/>
                </a:solidFill>
                <a:latin typeface="Arial"/>
              </a:rPr>
              <a:t>His personality is structured, composed, and practical. Under pressure, he thinks in terms of impact, priority, root cause, confirmed status, and next action.</a:t>
            </a:r>
          </a:p>
        </p:txBody>
      </p:sp>
      <p:sp>
        <p:nvSpPr>
          <p:cNvPr id="12" name="Text 10"/>
          <p:cNvSpPr/>
          <p:nvPr/>
        </p:nvSpPr>
        <p:spPr>
          <a:xfrm>
            <a:off x="777240" y="9473184"/>
            <a:ext cx="6080760" cy="365760"/>
          </a:xfrm>
          <a:prstGeom prst="rect">
            <a:avLst/>
          </a:prstGeom>
          <a:noFill/>
          <a:ln/>
        </p:spPr>
        <p:txBody>
          <a:bodyPr wrap="square" lIns="0" tIns="0" rIns="0" bIns="0" rtlCol="0" anchor="ctr">
            <a:noAutofit/>
          </a:bodyPr>
          <a:lstStyle/>
          <a:p>
            <a:pPr algn="l" indent="0" marL="0">
              <a:spcBef>
                <a:spcPts val="0"/>
              </a:spcBef>
              <a:spcAft>
                <a:spcPts val="0"/>
              </a:spcAft>
              <a:buNone/>
            </a:pPr>
            <a:r>
              <a:rPr sz="1120" b="0" i="0">
                <a:solidFill>
                  <a:srgbClr val="1F2937"/>
                </a:solidFill>
                <a:latin typeface="Arial"/>
              </a:rPr>
              <a:t>“James does not move every box himself. He makes sure the right box moves at the right time for the right reason.”</a:t>
            </a:r>
            <a:endParaRPr lang="en-US" sz="99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502920" y="283464"/>
            <a:ext cx="1737360" cy="164592"/>
          </a:xfrm>
          <a:prstGeom prst="rect">
            <a:avLst/>
          </a:prstGeom>
          <a:noFill/>
          <a:ln/>
        </p:spPr>
        <p:txBody>
          <a:bodyPr wrap="square" lIns="0" tIns="0" rIns="0" bIns="0" rtlCol="0" anchor="ctr">
            <a:noAutofit/>
          </a:bodyPr>
          <a:lstStyle/>
          <a:p>
            <a:pPr indent="0" marL="0">
              <a:spcBef>
                <a:spcPts val="0"/>
              </a:spcBef>
              <a:spcAft>
                <a:spcPts val="0"/>
              </a:spcAft>
              <a:buNone/>
            </a:pPr>
            <a:r>
              <a:rPr sz="819" b="1" i="0">
                <a:solidFill>
                  <a:srgbClr val="667085"/>
                </a:solidFill>
                <a:latin typeface="Arial"/>
              </a:rPr>
              <a:t>James’s Story</a:t>
            </a:r>
            <a:endParaRPr lang="en-US" sz="800" dirty="0"/>
          </a:p>
        </p:txBody>
      </p:sp>
      <p:sp>
        <p:nvSpPr>
          <p:cNvPr id="3" name="Text 1"/>
          <p:cNvSpPr/>
          <p:nvPr/>
        </p:nvSpPr>
        <p:spPr>
          <a:xfrm>
            <a:off x="2697480" y="283464"/>
            <a:ext cx="2560320" cy="164592"/>
          </a:xfrm>
          <a:prstGeom prst="rect">
            <a:avLst/>
          </a:prstGeom>
          <a:noFill/>
          <a:ln/>
        </p:spPr>
        <p:txBody>
          <a:bodyPr wrap="square" lIns="0" tIns="0" rIns="0" bIns="0" rtlCol="0" anchor="ctr">
            <a:noAutofit/>
          </a:bodyPr>
          <a:lstStyle/>
          <a:p>
            <a:pPr algn="ctr" indent="0" marL="0">
              <a:spcBef>
                <a:spcPts val="0"/>
              </a:spcBef>
              <a:spcAft>
                <a:spcPts val="0"/>
              </a:spcAft>
              <a:buNone/>
            </a:pPr>
            <a:r>
              <a:rPr sz="819" b="1" i="0">
                <a:solidFill>
                  <a:srgbClr val="667085"/>
                </a:solidFill>
                <a:latin typeface="Arial"/>
              </a:rPr>
              <a:t>Chapter 1</a:t>
            </a:r>
            <a:endParaRPr lang="en-US" sz="800" dirty="0"/>
          </a:p>
        </p:txBody>
      </p:sp>
      <p:sp>
        <p:nvSpPr>
          <p:cNvPr id="4" name="Text 2"/>
          <p:cNvSpPr/>
          <p:nvPr/>
        </p:nvSpPr>
        <p:spPr>
          <a:xfrm>
            <a:off x="6629400" y="283464"/>
            <a:ext cx="411480" cy="164592"/>
          </a:xfrm>
          <a:prstGeom prst="rect">
            <a:avLst/>
          </a:prstGeom>
          <a:noFill/>
          <a:ln/>
        </p:spPr>
        <p:txBody>
          <a:bodyPr wrap="square" lIns="0" tIns="0" rIns="0" bIns="0" rtlCol="0" anchor="ctr">
            <a:noAutofit/>
          </a:bodyPr>
          <a:lstStyle/>
          <a:p>
            <a:pPr algn="r" indent="0" marL="0">
              <a:spcBef>
                <a:spcPts val="0"/>
              </a:spcBef>
              <a:spcAft>
                <a:spcPts val="0"/>
              </a:spcAft>
              <a:buNone/>
            </a:pPr>
            <a:r>
              <a:rPr sz="819" b="0" i="0">
                <a:solidFill>
                  <a:srgbClr val="667085"/>
                </a:solidFill>
                <a:latin typeface="Arial"/>
              </a:rPr>
              <a:t>04</a:t>
            </a:r>
            <a:endParaRPr lang="en-US" sz="800" dirty="0"/>
          </a:p>
        </p:txBody>
      </p:sp>
      <p:sp>
        <p:nvSpPr>
          <p:cNvPr id="5" name="Shape 3"/>
          <p:cNvSpPr/>
          <p:nvPr/>
        </p:nvSpPr>
        <p:spPr>
          <a:xfrm>
            <a:off x="502920" y="612648"/>
            <a:ext cx="2377440" cy="0"/>
          </a:xfrm>
          <a:prstGeom prst="line">
            <a:avLst/>
          </a:prstGeom>
          <a:noFill/>
          <a:ln w="10160">
            <a:solidFill>
              <a:srgbClr val="D3DAE3"/>
            </a:solidFill>
            <a:prstDash val="solid"/>
          </a:ln>
        </p:spPr>
      </p:sp>
      <p:sp>
        <p:nvSpPr>
          <p:cNvPr id="6" name="Shape 4"/>
          <p:cNvSpPr/>
          <p:nvPr/>
        </p:nvSpPr>
        <p:spPr>
          <a:xfrm>
            <a:off x="502920" y="9985248"/>
            <a:ext cx="2377440" cy="0"/>
          </a:xfrm>
          <a:prstGeom prst="line">
            <a:avLst/>
          </a:prstGeom>
          <a:noFill/>
          <a:ln w="10160">
            <a:solidFill>
              <a:srgbClr val="D3DAE3"/>
            </a:solidFill>
            <a:prstDash val="solid"/>
          </a:ln>
        </p:spPr>
      </p:sp>
      <p:sp>
        <p:nvSpPr>
          <p:cNvPr id="7" name="Text 5"/>
          <p:cNvSpPr/>
          <p:nvPr/>
        </p:nvSpPr>
        <p:spPr>
          <a:xfrm>
            <a:off x="502920" y="10186416"/>
            <a:ext cx="2743200" cy="164592"/>
          </a:xfrm>
          <a:prstGeom prst="rect">
            <a:avLst/>
          </a:prstGeom>
          <a:noFill/>
          <a:ln/>
        </p:spPr>
        <p:txBody>
          <a:bodyPr wrap="square" lIns="0" tIns="0" rIns="0" bIns="0" rtlCol="0" anchor="ctr">
            <a:noAutofit/>
          </a:bodyPr>
          <a:lstStyle/>
          <a:p>
            <a:pPr indent="0" marL="0">
              <a:spcBef>
                <a:spcPts val="0"/>
              </a:spcBef>
              <a:spcAft>
                <a:spcPts val="0"/>
              </a:spcAft>
              <a:buNone/>
            </a:pPr>
            <a:r>
              <a:rPr sz="819" b="0" i="0">
                <a:solidFill>
                  <a:srgbClr val="667085"/>
                </a:solidFill>
                <a:latin typeface="Arial"/>
              </a:rPr>
              <a:t>Inventory Big Data character universe</a:t>
            </a:r>
            <a:endParaRPr lang="en-US" sz="800" dirty="0"/>
          </a:p>
        </p:txBody>
      </p:sp>
      <p:sp>
        <p:nvSpPr>
          <p:cNvPr id="8" name="Text 6"/>
          <p:cNvSpPr/>
          <p:nvPr/>
        </p:nvSpPr>
        <p:spPr>
          <a:xfrm>
            <a:off x="502920" y="868680"/>
            <a:ext cx="6537960" cy="384048"/>
          </a:xfrm>
          <a:prstGeom prst="rect">
            <a:avLst/>
          </a:prstGeom>
          <a:noFill/>
          <a:ln/>
        </p:spPr>
        <p:txBody>
          <a:bodyPr wrap="square" lIns="0" tIns="0" rIns="0" bIns="0" rtlCol="0" anchor="ctr">
            <a:noAutofit/>
          </a:bodyPr>
          <a:lstStyle/>
          <a:p>
            <a:pPr indent="0" marL="0">
              <a:spcBef>
                <a:spcPts val="0"/>
              </a:spcBef>
              <a:spcAft>
                <a:spcPts val="0"/>
              </a:spcAft>
              <a:buNone/>
            </a:pPr>
            <a:r>
              <a:rPr sz="2300" b="1" i="0">
                <a:solidFill>
                  <a:srgbClr val="004070"/>
                </a:solidFill>
                <a:latin typeface="Arial"/>
              </a:rPr>
              <a:t>Monday, 7:08 a.m.</a:t>
            </a:r>
            <a:endParaRPr lang="en-US" sz="2200" dirty="0"/>
          </a:p>
        </p:txBody>
      </p:sp>
      <p:sp>
        <p:nvSpPr>
          <p:cNvPr id="9" name="Text 7"/>
          <p:cNvSpPr/>
          <p:nvPr/>
        </p:nvSpPr>
        <p:spPr>
          <a:xfrm>
            <a:off x="521208" y="1344168"/>
            <a:ext cx="6400800" cy="219456"/>
          </a:xfrm>
          <a:prstGeom prst="rect">
            <a:avLst/>
          </a:prstGeom>
          <a:noFill/>
          <a:ln/>
        </p:spPr>
        <p:txBody>
          <a:bodyPr wrap="square" lIns="0" tIns="0" rIns="0" bIns="0" rtlCol="0" anchor="ctr">
            <a:noAutofit/>
          </a:bodyPr>
          <a:lstStyle/>
          <a:p>
            <a:pPr indent="0" marL="0">
              <a:spcBef>
                <a:spcPts val="0"/>
              </a:spcBef>
              <a:spcAft>
                <a:spcPts val="0"/>
              </a:spcAft>
              <a:buNone/>
            </a:pPr>
            <a:r>
              <a:rPr sz="1170" b="1" i="1">
                <a:solidFill>
                  <a:srgbClr val="F15A24"/>
                </a:solidFill>
                <a:latin typeface="Arial"/>
              </a:rPr>
              <a:t>The dashboard looked calm. The week did not.</a:t>
            </a:r>
            <a:endParaRPr lang="en-US" sz="1100" dirty="0"/>
          </a:p>
        </p:txBody>
      </p:sp>
      <p:pic>
        <p:nvPicPr>
          <p:cNvPr id="15" name="Picture 14" descr="efficient_supply_chain_management_in_action.png"/>
          <p:cNvPicPr>
            <a:picLocks noChangeAspect="1"/>
          </p:cNvPicPr>
          <p:nvPr/>
        </p:nvPicPr>
        <p:blipFill>
          <a:blip r:embed="rId4"/>
          <a:stretch>
            <a:fillRect/>
          </a:stretch>
        </p:blipFill>
        <p:spPr>
          <a:xfrm>
            <a:off x="640080" y="1700784"/>
            <a:ext cx="6281928" cy="3529584"/>
          </a:xfrm>
          <a:prstGeom prst="rect">
            <a:avLst/>
          </a:prstGeom>
        </p:spPr>
      </p:pic>
      <p:sp>
        <p:nvSpPr>
          <p:cNvPr id="11" name="Shape 8"/>
          <p:cNvSpPr/>
          <p:nvPr/>
        </p:nvSpPr>
        <p:spPr>
          <a:xfrm>
            <a:off x="640080" y="1700784"/>
            <a:ext cx="6281928" cy="3529584"/>
          </a:xfrm>
          <a:prstGeom prst="rect">
            <a:avLst/>
          </a:prstGeom>
          <a:solidFill>
            <a:srgbClr val="FFFFFF">
              <a:alpha val="0"/>
            </a:srgbClr>
          </a:solidFill>
          <a:ln w="10160">
            <a:solidFill>
              <a:srgbClr val="E5E7EB"/>
            </a:solidFill>
            <a:prstDash val="solid"/>
          </a:ln>
        </p:spPr>
      </p:sp>
      <p:sp>
        <p:nvSpPr>
          <p:cNvPr id="12" name="Text 9"/>
          <p:cNvSpPr/>
          <p:nvPr/>
        </p:nvSpPr>
        <p:spPr>
          <a:xfrm>
            <a:off x="585216" y="5440680"/>
            <a:ext cx="2999232" cy="3429000"/>
          </a:xfrm>
          <a:prstGeom prst="rect">
            <a:avLst/>
          </a:prstGeom>
          <a:noFill/>
          <a:ln/>
        </p:spPr>
        <p:txBody>
          <a:bodyPr wrap="square" lIns="18288" tIns="0" rIns="18288" bIns="0" rtlCol="0" anchor="t">
            <a:noAutofit/>
          </a:bodyPr>
          <a:lstStyle/>
          <a:p>
            <a:pPr algn="l" indent="0" marL="0">
              <a:spcBef>
                <a:spcPts val="0"/>
              </a:spcBef>
              <a:spcAft>
                <a:spcPts val="0"/>
              </a:spcAft>
              <a:buNone/>
            </a:pPr>
            <a:r>
              <a:rPr sz="1120" b="0" i="0">
                <a:solidFill>
                  <a:srgbClr val="1F2937"/>
                </a:solidFill>
                <a:latin typeface="Arial"/>
              </a:rPr>
              <a:t>Monday started with a respectable dashboard. Service level was still in range. Inventory value looked stable. Nothing looked dramatic.</a:t>
            </a:r>
            <a:endParaRPr lang="en-US" sz="1060" dirty="0"/>
          </a:p>
          <a:p>
            <a:pPr>
              <a:spcBef>
                <a:spcPts val="0"/>
              </a:spcBef>
              <a:spcAft>
                <a:spcPts val="0"/>
              </a:spcAft>
            </a:pPr>
          </a:p>
          <a:p>
            <a:pPr>
              <a:spcBef>
                <a:spcPts val="0"/>
              </a:spcBef>
              <a:spcAft>
                <a:spcPts val="0"/>
              </a:spcAft>
            </a:pPr>
            <a:r>
              <a:rPr sz="1120" b="0" i="0">
                <a:solidFill>
                  <a:srgbClr val="1F2937"/>
                </a:solidFill>
                <a:latin typeface="Arial"/>
              </a:rPr>
              <a:t>But planners were uneasy, buyers had late supplier calls, and production wanted fast confirmation on a part that looked available but not fully trusted.</a:t>
            </a:r>
          </a:p>
        </p:txBody>
      </p:sp>
      <p:sp>
        <p:nvSpPr>
          <p:cNvPr id="13" name="Text 10"/>
          <p:cNvSpPr/>
          <p:nvPr/>
        </p:nvSpPr>
        <p:spPr>
          <a:xfrm>
            <a:off x="3977640" y="5440680"/>
            <a:ext cx="2999232" cy="3429000"/>
          </a:xfrm>
          <a:prstGeom prst="rect">
            <a:avLst/>
          </a:prstGeom>
          <a:noFill/>
          <a:ln/>
        </p:spPr>
        <p:txBody>
          <a:bodyPr wrap="square" lIns="18288" tIns="0" rIns="18288" bIns="0" rtlCol="0" anchor="t">
            <a:noAutofit/>
          </a:bodyPr>
          <a:lstStyle/>
          <a:p>
            <a:pPr algn="l" indent="0" marL="0">
              <a:spcBef>
                <a:spcPts val="0"/>
              </a:spcBef>
              <a:spcAft>
                <a:spcPts val="0"/>
              </a:spcAft>
              <a:buNone/>
            </a:pPr>
            <a:r>
              <a:rPr sz="1120" b="0" i="0">
                <a:solidFill>
                  <a:srgbClr val="1F2937"/>
                </a:solidFill>
                <a:latin typeface="Arial"/>
              </a:rPr>
              <a:t>James had seen this before. A green KPI can hide a red conversation. He listed the critical references, the exposed orders, and the first lines that needed physical verification.</a:t>
            </a:r>
            <a:endParaRPr lang="en-US" sz="1060" dirty="0"/>
          </a:p>
          <a:p>
            <a:pPr>
              <a:spcBef>
                <a:spcPts val="0"/>
              </a:spcBef>
              <a:spcAft>
                <a:spcPts val="0"/>
              </a:spcAft>
            </a:pPr>
          </a:p>
          <a:p>
            <a:pPr>
              <a:spcBef>
                <a:spcPts val="0"/>
              </a:spcBef>
              <a:spcAft>
                <a:spcPts val="0"/>
              </a:spcAft>
            </a:pPr>
            <a:r>
              <a:rPr sz="1120" b="0" i="0">
                <a:solidFill>
                  <a:srgbClr val="1F2937"/>
                </a:solidFill>
                <a:latin typeface="Arial"/>
              </a:rPr>
              <a:t>The dashboard was calm. The week was not.</a:t>
            </a:r>
          </a:p>
        </p:txBody>
      </p:sp>
      <p:sp>
        <p:nvSpPr>
          <p:cNvPr id="14" name="Text 11"/>
          <p:cNvSpPr/>
          <p:nvPr/>
        </p:nvSpPr>
        <p:spPr>
          <a:xfrm>
            <a:off x="777240" y="9464040"/>
            <a:ext cx="6080760" cy="365760"/>
          </a:xfrm>
          <a:prstGeom prst="rect">
            <a:avLst/>
          </a:prstGeom>
          <a:noFill/>
          <a:ln/>
        </p:spPr>
        <p:txBody>
          <a:bodyPr wrap="square" lIns="0" tIns="0" rIns="0" bIns="0" rtlCol="0" anchor="ctr">
            <a:noAutofit/>
          </a:bodyPr>
          <a:lstStyle/>
          <a:p>
            <a:pPr algn="l" indent="0" marL="0">
              <a:spcBef>
                <a:spcPts val="0"/>
              </a:spcBef>
              <a:spcAft>
                <a:spcPts val="0"/>
              </a:spcAft>
              <a:buNone/>
            </a:pPr>
            <a:r>
              <a:rPr sz="1010" b="0" i="1">
                <a:solidFill>
                  <a:srgbClr val="004070"/>
                </a:solidFill>
                <a:latin typeface="Arial"/>
              </a:rPr>
              <a:t>“An acceptable dashboard with nervous people is still a signal.”</a:t>
            </a:r>
            <a:endParaRPr lang="en-US" sz="98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502920" y="283464"/>
            <a:ext cx="1737360" cy="164592"/>
          </a:xfrm>
          <a:prstGeom prst="rect">
            <a:avLst/>
          </a:prstGeom>
          <a:noFill/>
          <a:ln/>
        </p:spPr>
        <p:txBody>
          <a:bodyPr wrap="square" lIns="0" tIns="0" rIns="0" bIns="0" rtlCol="0" anchor="ctr">
            <a:noAutofit/>
          </a:bodyPr>
          <a:lstStyle/>
          <a:p>
            <a:pPr indent="0" marL="0">
              <a:spcBef>
                <a:spcPts val="0"/>
              </a:spcBef>
              <a:spcAft>
                <a:spcPts val="0"/>
              </a:spcAft>
              <a:buNone/>
            </a:pPr>
            <a:r>
              <a:rPr sz="819" b="1" i="0">
                <a:solidFill>
                  <a:srgbClr val="667085"/>
                </a:solidFill>
                <a:latin typeface="Arial"/>
              </a:rPr>
              <a:t>James’s Story</a:t>
            </a:r>
            <a:endParaRPr lang="en-US" sz="800" dirty="0"/>
          </a:p>
        </p:txBody>
      </p:sp>
      <p:sp>
        <p:nvSpPr>
          <p:cNvPr id="3" name="Text 1"/>
          <p:cNvSpPr/>
          <p:nvPr/>
        </p:nvSpPr>
        <p:spPr>
          <a:xfrm>
            <a:off x="2697480" y="283464"/>
            <a:ext cx="2560320" cy="164592"/>
          </a:xfrm>
          <a:prstGeom prst="rect">
            <a:avLst/>
          </a:prstGeom>
          <a:noFill/>
          <a:ln/>
        </p:spPr>
        <p:txBody>
          <a:bodyPr wrap="square" lIns="0" tIns="0" rIns="0" bIns="0" rtlCol="0" anchor="ctr">
            <a:noAutofit/>
          </a:bodyPr>
          <a:lstStyle/>
          <a:p>
            <a:pPr algn="ctr" indent="0" marL="0">
              <a:spcBef>
                <a:spcPts val="0"/>
              </a:spcBef>
              <a:spcAft>
                <a:spcPts val="0"/>
              </a:spcAft>
              <a:buNone/>
            </a:pPr>
            <a:r>
              <a:rPr sz="819" b="1" i="0">
                <a:solidFill>
                  <a:srgbClr val="667085"/>
                </a:solidFill>
                <a:latin typeface="Arial"/>
              </a:rPr>
              <a:t>Chapter 2</a:t>
            </a:r>
            <a:endParaRPr lang="en-US" sz="800" dirty="0"/>
          </a:p>
        </p:txBody>
      </p:sp>
      <p:sp>
        <p:nvSpPr>
          <p:cNvPr id="4" name="Text 2"/>
          <p:cNvSpPr/>
          <p:nvPr/>
        </p:nvSpPr>
        <p:spPr>
          <a:xfrm>
            <a:off x="6629400" y="283464"/>
            <a:ext cx="411480" cy="164592"/>
          </a:xfrm>
          <a:prstGeom prst="rect">
            <a:avLst/>
          </a:prstGeom>
          <a:noFill/>
          <a:ln/>
        </p:spPr>
        <p:txBody>
          <a:bodyPr wrap="square" lIns="0" tIns="0" rIns="0" bIns="0" rtlCol="0" anchor="ctr">
            <a:noAutofit/>
          </a:bodyPr>
          <a:lstStyle/>
          <a:p>
            <a:pPr algn="r" indent="0" marL="0">
              <a:spcBef>
                <a:spcPts val="0"/>
              </a:spcBef>
              <a:spcAft>
                <a:spcPts val="0"/>
              </a:spcAft>
              <a:buNone/>
            </a:pPr>
            <a:r>
              <a:rPr sz="819" b="0" i="0">
                <a:solidFill>
                  <a:srgbClr val="667085"/>
                </a:solidFill>
                <a:latin typeface="Arial"/>
              </a:rPr>
              <a:t>05</a:t>
            </a:r>
            <a:endParaRPr lang="en-US" sz="800" dirty="0"/>
          </a:p>
        </p:txBody>
      </p:sp>
      <p:sp>
        <p:nvSpPr>
          <p:cNvPr id="5" name="Shape 3"/>
          <p:cNvSpPr/>
          <p:nvPr/>
        </p:nvSpPr>
        <p:spPr>
          <a:xfrm>
            <a:off x="502920" y="612648"/>
            <a:ext cx="2377440" cy="0"/>
          </a:xfrm>
          <a:prstGeom prst="line">
            <a:avLst/>
          </a:prstGeom>
          <a:noFill/>
          <a:ln w="10160">
            <a:solidFill>
              <a:srgbClr val="D3DAE3"/>
            </a:solidFill>
            <a:prstDash val="solid"/>
          </a:ln>
        </p:spPr>
      </p:sp>
      <p:sp>
        <p:nvSpPr>
          <p:cNvPr id="6" name="Shape 4"/>
          <p:cNvSpPr/>
          <p:nvPr/>
        </p:nvSpPr>
        <p:spPr>
          <a:xfrm>
            <a:off x="502920" y="9985248"/>
            <a:ext cx="2377440" cy="0"/>
          </a:xfrm>
          <a:prstGeom prst="line">
            <a:avLst/>
          </a:prstGeom>
          <a:noFill/>
          <a:ln w="10160">
            <a:solidFill>
              <a:srgbClr val="D3DAE3"/>
            </a:solidFill>
            <a:prstDash val="solid"/>
          </a:ln>
        </p:spPr>
      </p:sp>
      <p:sp>
        <p:nvSpPr>
          <p:cNvPr id="7" name="Text 5"/>
          <p:cNvSpPr/>
          <p:nvPr/>
        </p:nvSpPr>
        <p:spPr>
          <a:xfrm>
            <a:off x="502920" y="10186416"/>
            <a:ext cx="2743200" cy="164592"/>
          </a:xfrm>
          <a:prstGeom prst="rect">
            <a:avLst/>
          </a:prstGeom>
          <a:noFill/>
          <a:ln/>
        </p:spPr>
        <p:txBody>
          <a:bodyPr wrap="square" lIns="0" tIns="0" rIns="0" bIns="0" rtlCol="0" anchor="ctr">
            <a:noAutofit/>
          </a:bodyPr>
          <a:lstStyle/>
          <a:p>
            <a:pPr indent="0" marL="0">
              <a:spcBef>
                <a:spcPts val="0"/>
              </a:spcBef>
              <a:spcAft>
                <a:spcPts val="0"/>
              </a:spcAft>
              <a:buNone/>
            </a:pPr>
            <a:r>
              <a:rPr sz="819" b="0" i="0">
                <a:solidFill>
                  <a:srgbClr val="667085"/>
                </a:solidFill>
                <a:latin typeface="Arial"/>
              </a:rPr>
              <a:t>Inventory Big Data character universe</a:t>
            </a:r>
            <a:endParaRPr lang="en-US" sz="800" dirty="0"/>
          </a:p>
        </p:txBody>
      </p:sp>
      <p:sp>
        <p:nvSpPr>
          <p:cNvPr id="8" name="Text 6"/>
          <p:cNvSpPr/>
          <p:nvPr/>
        </p:nvSpPr>
        <p:spPr>
          <a:xfrm>
            <a:off x="502920" y="868680"/>
            <a:ext cx="6537960" cy="384048"/>
          </a:xfrm>
          <a:prstGeom prst="rect">
            <a:avLst/>
          </a:prstGeom>
          <a:noFill/>
          <a:ln/>
        </p:spPr>
        <p:txBody>
          <a:bodyPr wrap="square" lIns="0" tIns="0" rIns="0" bIns="0" rtlCol="0" anchor="ctr">
            <a:noAutofit/>
          </a:bodyPr>
          <a:lstStyle/>
          <a:p>
            <a:pPr indent="0" marL="0">
              <a:spcBef>
                <a:spcPts val="0"/>
              </a:spcBef>
              <a:spcAft>
                <a:spcPts val="0"/>
              </a:spcAft>
              <a:buNone/>
            </a:pPr>
            <a:r>
              <a:rPr sz="2300" b="1" i="0">
                <a:solidFill>
                  <a:srgbClr val="004070"/>
                </a:solidFill>
                <a:latin typeface="Arial"/>
              </a:rPr>
              <a:t>The first contradiction</a:t>
            </a:r>
            <a:endParaRPr lang="en-US" sz="2200" dirty="0"/>
          </a:p>
        </p:txBody>
      </p:sp>
      <p:sp>
        <p:nvSpPr>
          <p:cNvPr id="9" name="Text 7"/>
          <p:cNvSpPr/>
          <p:nvPr/>
        </p:nvSpPr>
        <p:spPr>
          <a:xfrm>
            <a:off x="521208" y="1344168"/>
            <a:ext cx="6400800" cy="219456"/>
          </a:xfrm>
          <a:prstGeom prst="rect">
            <a:avLst/>
          </a:prstGeom>
          <a:noFill/>
          <a:ln/>
        </p:spPr>
        <p:txBody>
          <a:bodyPr wrap="square" lIns="0" tIns="0" rIns="0" bIns="0" rtlCol="0" anchor="ctr">
            <a:noAutofit/>
          </a:bodyPr>
          <a:lstStyle/>
          <a:p>
            <a:pPr indent="0" marL="0">
              <a:spcBef>
                <a:spcPts val="0"/>
              </a:spcBef>
              <a:spcAft>
                <a:spcPts val="0"/>
              </a:spcAft>
              <a:buNone/>
            </a:pPr>
            <a:r>
              <a:rPr sz="1170" b="1" i="1">
                <a:solidFill>
                  <a:srgbClr val="F15A24"/>
                </a:solidFill>
                <a:latin typeface="Arial"/>
              </a:rPr>
              <a:t>When the same material has two different stories</a:t>
            </a:r>
            <a:endParaRPr lang="en-US" sz="1100" dirty="0"/>
          </a:p>
        </p:txBody>
      </p:sp>
      <p:sp>
        <p:nvSpPr>
          <p:cNvPr id="10" name="Text 8"/>
          <p:cNvSpPr/>
          <p:nvPr/>
        </p:nvSpPr>
        <p:spPr>
          <a:xfrm>
            <a:off x="603504" y="1737360"/>
            <a:ext cx="3108960" cy="4663440"/>
          </a:xfrm>
          <a:prstGeom prst="rect">
            <a:avLst/>
          </a:prstGeom>
          <a:noFill/>
          <a:ln/>
        </p:spPr>
        <p:txBody>
          <a:bodyPr wrap="square" lIns="18288" tIns="0" rIns="18288" bIns="0" rtlCol="0" anchor="t">
            <a:noAutofit/>
          </a:bodyPr>
          <a:lstStyle/>
          <a:p>
            <a:pPr algn="l" indent="0" marL="0">
              <a:spcBef>
                <a:spcPts val="0"/>
              </a:spcBef>
              <a:spcAft>
                <a:spcPts val="0"/>
              </a:spcAft>
              <a:buNone/>
            </a:pPr>
            <a:r>
              <a:rPr sz="1130" b="0" i="0">
                <a:solidFill>
                  <a:srgbClr val="1F2937"/>
                </a:solidFill>
                <a:latin typeface="Arial"/>
              </a:rPr>
              <a:t>By 8:10, the first contradiction was clear. Planning still saw stock. The warehouse team was less confident. The quantity might exist, but its physical status was doubtful.</a:t>
            </a:r>
            <a:endParaRPr lang="en-US" sz="1080" dirty="0"/>
          </a:p>
          <a:p>
            <a:pPr>
              <a:spcBef>
                <a:spcPts val="0"/>
              </a:spcBef>
              <a:spcAft>
                <a:spcPts val="0"/>
              </a:spcAft>
            </a:pPr>
          </a:p>
          <a:p>
            <a:pPr>
              <a:spcBef>
                <a:spcPts val="0"/>
              </a:spcBef>
              <a:spcAft>
                <a:spcPts val="0"/>
              </a:spcAft>
            </a:pPr>
            <a:r>
              <a:rPr sz="1130" b="0" i="0">
                <a:solidFill>
                  <a:srgbClr val="1F2937"/>
                </a:solidFill>
                <a:latin typeface="Arial"/>
              </a:rPr>
              <a:t>Supplier noise added pressure, yet it did not explain everything. James knew the real risk was sitting between functions.</a:t>
            </a:r>
          </a:p>
        </p:txBody>
      </p:sp>
      <p:sp>
        <p:nvSpPr>
          <p:cNvPr id="11" name="Text 9"/>
          <p:cNvSpPr/>
          <p:nvPr/>
        </p:nvSpPr>
        <p:spPr>
          <a:xfrm>
            <a:off x="3840480" y="1737360"/>
            <a:ext cx="3108960" cy="4663440"/>
          </a:xfrm>
          <a:prstGeom prst="rect">
            <a:avLst/>
          </a:prstGeom>
          <a:noFill/>
          <a:ln/>
        </p:spPr>
        <p:txBody>
          <a:bodyPr wrap="square" lIns="18288" tIns="0" rIns="18288" bIns="0" rtlCol="0" anchor="t">
            <a:noAutofit/>
          </a:bodyPr>
          <a:lstStyle/>
          <a:p>
            <a:pPr algn="l" indent="0" marL="0">
              <a:spcBef>
                <a:spcPts val="0"/>
              </a:spcBef>
              <a:spcAft>
                <a:spcPts val="0"/>
              </a:spcAft>
              <a:buNone/>
            </a:pPr>
            <a:r>
              <a:rPr sz="1130" b="0" i="0">
                <a:solidFill>
                  <a:srgbClr val="1F2937"/>
                </a:solidFill>
                <a:latin typeface="Arial"/>
              </a:rPr>
              <a:t>He stopped treating the issue as a normal shortage check. It was now a visibility problem. If planning, warehouse, and procurement each held only one piece of the truth, then the process was speaking in fragments.</a:t>
            </a:r>
            <a:endParaRPr lang="en-US" sz="1080" dirty="0"/>
          </a:p>
          <a:p>
            <a:pPr>
              <a:spcBef>
                <a:spcPts val="0"/>
              </a:spcBef>
              <a:spcAft>
                <a:spcPts val="0"/>
              </a:spcAft>
            </a:pPr>
          </a:p>
          <a:p>
            <a:pPr>
              <a:spcBef>
                <a:spcPts val="0"/>
              </a:spcBef>
              <a:spcAft>
                <a:spcPts val="0"/>
              </a:spcAft>
            </a:pPr>
            <a:r>
              <a:rPr sz="1130" b="0" i="0">
                <a:solidFill>
                  <a:srgbClr val="1F2937"/>
                </a:solidFill>
                <a:latin typeface="Arial"/>
              </a:rPr>
              <a:t>He did not ask, “Who is wrong?” He asked, “Which version is confirmed?”</a:t>
            </a:r>
          </a:p>
        </p:txBody>
      </p:sp>
      <p:sp>
        <p:nvSpPr>
          <p:cNvPr id="12" name="Text 10"/>
          <p:cNvSpPr/>
          <p:nvPr/>
        </p:nvSpPr>
        <p:spPr>
          <a:xfrm>
            <a:off x="777240" y="9445752"/>
            <a:ext cx="6080760" cy="411480"/>
          </a:xfrm>
          <a:prstGeom prst="rect">
            <a:avLst/>
          </a:prstGeom>
          <a:noFill/>
          <a:ln/>
        </p:spPr>
        <p:txBody>
          <a:bodyPr wrap="square" lIns="0" tIns="0" rIns="0" bIns="0" rtlCol="0" anchor="ctr">
            <a:noAutofit/>
          </a:bodyPr>
          <a:lstStyle/>
          <a:p>
            <a:pPr algn="l" indent="0" marL="0">
              <a:spcBef>
                <a:spcPts val="0"/>
              </a:spcBef>
              <a:spcAft>
                <a:spcPts val="0"/>
              </a:spcAft>
              <a:buNone/>
            </a:pPr>
            <a:r>
              <a:rPr sz="1010" b="0" i="1">
                <a:solidFill>
                  <a:srgbClr val="004070"/>
                </a:solidFill>
                <a:latin typeface="Arial"/>
              </a:rPr>
              <a:t>“When two teams describe the same part differently, the process is speaking in fragments.”</a:t>
            </a:r>
            <a:endParaRPr lang="en-US" sz="99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502920" y="283464"/>
            <a:ext cx="1737360" cy="164592"/>
          </a:xfrm>
          <a:prstGeom prst="rect">
            <a:avLst/>
          </a:prstGeom>
          <a:noFill/>
          <a:ln/>
        </p:spPr>
        <p:txBody>
          <a:bodyPr wrap="square" lIns="0" tIns="0" rIns="0" bIns="0" rtlCol="0" anchor="ctr">
            <a:noAutofit/>
          </a:bodyPr>
          <a:lstStyle/>
          <a:p>
            <a:pPr indent="0" marL="0">
              <a:spcBef>
                <a:spcPts val="0"/>
              </a:spcBef>
              <a:spcAft>
                <a:spcPts val="0"/>
              </a:spcAft>
              <a:buNone/>
            </a:pPr>
            <a:r>
              <a:rPr sz="819" b="1" i="0">
                <a:solidFill>
                  <a:srgbClr val="667085"/>
                </a:solidFill>
                <a:latin typeface="Arial"/>
              </a:rPr>
              <a:t>James’s Story</a:t>
            </a:r>
            <a:endParaRPr lang="en-US" sz="800" dirty="0"/>
          </a:p>
        </p:txBody>
      </p:sp>
      <p:sp>
        <p:nvSpPr>
          <p:cNvPr id="3" name="Text 1"/>
          <p:cNvSpPr/>
          <p:nvPr/>
        </p:nvSpPr>
        <p:spPr>
          <a:xfrm>
            <a:off x="2697480" y="283464"/>
            <a:ext cx="2560320" cy="164592"/>
          </a:xfrm>
          <a:prstGeom prst="rect">
            <a:avLst/>
          </a:prstGeom>
          <a:noFill/>
          <a:ln/>
        </p:spPr>
        <p:txBody>
          <a:bodyPr wrap="square" lIns="0" tIns="0" rIns="0" bIns="0" rtlCol="0" anchor="ctr">
            <a:noAutofit/>
          </a:bodyPr>
          <a:lstStyle/>
          <a:p>
            <a:pPr algn="ctr" indent="0" marL="0">
              <a:spcBef>
                <a:spcPts val="0"/>
              </a:spcBef>
              <a:spcAft>
                <a:spcPts val="0"/>
              </a:spcAft>
              <a:buNone/>
            </a:pPr>
            <a:r>
              <a:rPr sz="819" b="1" i="0">
                <a:solidFill>
                  <a:srgbClr val="667085"/>
                </a:solidFill>
                <a:latin typeface="Arial"/>
              </a:rPr>
              <a:t>Chapter 3</a:t>
            </a:r>
            <a:endParaRPr lang="en-US" sz="800" dirty="0"/>
          </a:p>
        </p:txBody>
      </p:sp>
      <p:sp>
        <p:nvSpPr>
          <p:cNvPr id="4" name="Text 2"/>
          <p:cNvSpPr/>
          <p:nvPr/>
        </p:nvSpPr>
        <p:spPr>
          <a:xfrm>
            <a:off x="6629400" y="283464"/>
            <a:ext cx="411480" cy="164592"/>
          </a:xfrm>
          <a:prstGeom prst="rect">
            <a:avLst/>
          </a:prstGeom>
          <a:noFill/>
          <a:ln/>
        </p:spPr>
        <p:txBody>
          <a:bodyPr wrap="square" lIns="0" tIns="0" rIns="0" bIns="0" rtlCol="0" anchor="ctr">
            <a:noAutofit/>
          </a:bodyPr>
          <a:lstStyle/>
          <a:p>
            <a:pPr algn="r" indent="0" marL="0">
              <a:spcBef>
                <a:spcPts val="0"/>
              </a:spcBef>
              <a:spcAft>
                <a:spcPts val="0"/>
              </a:spcAft>
              <a:buNone/>
            </a:pPr>
            <a:r>
              <a:rPr sz="819" b="0" i="0">
                <a:solidFill>
                  <a:srgbClr val="667085"/>
                </a:solidFill>
                <a:latin typeface="Arial"/>
              </a:rPr>
              <a:t>06</a:t>
            </a:r>
            <a:endParaRPr lang="en-US" sz="800" dirty="0"/>
          </a:p>
        </p:txBody>
      </p:sp>
      <p:sp>
        <p:nvSpPr>
          <p:cNvPr id="5" name="Shape 3"/>
          <p:cNvSpPr/>
          <p:nvPr/>
        </p:nvSpPr>
        <p:spPr>
          <a:xfrm>
            <a:off x="502920" y="612648"/>
            <a:ext cx="2377440" cy="0"/>
          </a:xfrm>
          <a:prstGeom prst="line">
            <a:avLst/>
          </a:prstGeom>
          <a:noFill/>
          <a:ln w="10160">
            <a:solidFill>
              <a:srgbClr val="D3DAE3"/>
            </a:solidFill>
            <a:prstDash val="solid"/>
          </a:ln>
        </p:spPr>
      </p:sp>
      <p:sp>
        <p:nvSpPr>
          <p:cNvPr id="6" name="Shape 4"/>
          <p:cNvSpPr/>
          <p:nvPr/>
        </p:nvSpPr>
        <p:spPr>
          <a:xfrm>
            <a:off x="502920" y="9985248"/>
            <a:ext cx="2377440" cy="0"/>
          </a:xfrm>
          <a:prstGeom prst="line">
            <a:avLst/>
          </a:prstGeom>
          <a:noFill/>
          <a:ln w="10160">
            <a:solidFill>
              <a:srgbClr val="D3DAE3"/>
            </a:solidFill>
            <a:prstDash val="solid"/>
          </a:ln>
        </p:spPr>
      </p:sp>
      <p:sp>
        <p:nvSpPr>
          <p:cNvPr id="7" name="Text 5"/>
          <p:cNvSpPr/>
          <p:nvPr/>
        </p:nvSpPr>
        <p:spPr>
          <a:xfrm>
            <a:off x="502920" y="10186416"/>
            <a:ext cx="2743200" cy="164592"/>
          </a:xfrm>
          <a:prstGeom prst="rect">
            <a:avLst/>
          </a:prstGeom>
          <a:noFill/>
          <a:ln/>
        </p:spPr>
        <p:txBody>
          <a:bodyPr wrap="square" lIns="0" tIns="0" rIns="0" bIns="0" rtlCol="0" anchor="ctr">
            <a:noAutofit/>
          </a:bodyPr>
          <a:lstStyle/>
          <a:p>
            <a:pPr indent="0" marL="0">
              <a:spcBef>
                <a:spcPts val="0"/>
              </a:spcBef>
              <a:spcAft>
                <a:spcPts val="0"/>
              </a:spcAft>
              <a:buNone/>
            </a:pPr>
            <a:r>
              <a:rPr sz="819" b="0" i="0">
                <a:solidFill>
                  <a:srgbClr val="667085"/>
                </a:solidFill>
                <a:latin typeface="Arial"/>
              </a:rPr>
              <a:t>Inventory Big Data character universe</a:t>
            </a:r>
            <a:endParaRPr lang="en-US" sz="800" dirty="0"/>
          </a:p>
        </p:txBody>
      </p:sp>
      <p:sp>
        <p:nvSpPr>
          <p:cNvPr id="8" name="Text 6"/>
          <p:cNvSpPr/>
          <p:nvPr/>
        </p:nvSpPr>
        <p:spPr>
          <a:xfrm>
            <a:off x="502920" y="868680"/>
            <a:ext cx="6537960" cy="384048"/>
          </a:xfrm>
          <a:prstGeom prst="rect">
            <a:avLst/>
          </a:prstGeom>
          <a:noFill/>
          <a:ln/>
        </p:spPr>
        <p:txBody>
          <a:bodyPr wrap="square" lIns="0" tIns="0" rIns="0" bIns="0" rtlCol="0" anchor="ctr">
            <a:noAutofit/>
          </a:bodyPr>
          <a:lstStyle/>
          <a:p>
            <a:pPr indent="0" marL="0">
              <a:spcBef>
                <a:spcPts val="0"/>
              </a:spcBef>
              <a:spcAft>
                <a:spcPts val="0"/>
              </a:spcAft>
              <a:buNone/>
            </a:pPr>
            <a:r>
              <a:rPr sz="2300" b="1" i="0">
                <a:solidFill>
                  <a:srgbClr val="004070"/>
                </a:solidFill>
                <a:latin typeface="Arial"/>
              </a:rPr>
              <a:t>The morning review</a:t>
            </a:r>
            <a:endParaRPr lang="en-US" sz="2200" dirty="0"/>
          </a:p>
        </p:txBody>
      </p:sp>
      <p:sp>
        <p:nvSpPr>
          <p:cNvPr id="9" name="Text 7"/>
          <p:cNvSpPr/>
          <p:nvPr/>
        </p:nvSpPr>
        <p:spPr>
          <a:xfrm>
            <a:off x="521208" y="1344168"/>
            <a:ext cx="6400800" cy="219456"/>
          </a:xfrm>
          <a:prstGeom prst="rect">
            <a:avLst/>
          </a:prstGeom>
          <a:noFill/>
          <a:ln/>
        </p:spPr>
        <p:txBody>
          <a:bodyPr wrap="square" lIns="0" tIns="0" rIns="0" bIns="0" rtlCol="0" anchor="ctr">
            <a:noAutofit/>
          </a:bodyPr>
          <a:lstStyle/>
          <a:p>
            <a:pPr indent="0" marL="0">
              <a:spcBef>
                <a:spcPts val="0"/>
              </a:spcBef>
              <a:spcAft>
                <a:spcPts val="0"/>
              </a:spcAft>
              <a:buNone/>
            </a:pPr>
            <a:r>
              <a:rPr sz="1170" b="1" i="1">
                <a:solidFill>
                  <a:srgbClr val="F15A24"/>
                </a:solidFill>
                <a:latin typeface="Arial"/>
              </a:rPr>
              <a:t>Service level meets operational reality</a:t>
            </a:r>
            <a:endParaRPr lang="en-US" sz="1100" dirty="0"/>
          </a:p>
        </p:txBody>
      </p:sp>
      <p:pic>
        <p:nvPicPr>
          <p:cNvPr id="15" name="Picture 14" descr="corporate_supply_chain_presentation_in_action.png"/>
          <p:cNvPicPr>
            <a:picLocks noChangeAspect="1"/>
          </p:cNvPicPr>
          <p:nvPr/>
        </p:nvPicPr>
        <p:blipFill>
          <a:blip r:embed="rId4"/>
          <a:stretch>
            <a:fillRect/>
          </a:stretch>
        </p:blipFill>
        <p:spPr>
          <a:xfrm>
            <a:off x="640080" y="1700784"/>
            <a:ext cx="6281928" cy="3529584"/>
          </a:xfrm>
          <a:prstGeom prst="rect">
            <a:avLst/>
          </a:prstGeom>
        </p:spPr>
      </p:pic>
      <p:sp>
        <p:nvSpPr>
          <p:cNvPr id="11" name="Shape 8"/>
          <p:cNvSpPr/>
          <p:nvPr/>
        </p:nvSpPr>
        <p:spPr>
          <a:xfrm>
            <a:off x="640080" y="1700784"/>
            <a:ext cx="6281928" cy="3529584"/>
          </a:xfrm>
          <a:prstGeom prst="rect">
            <a:avLst/>
          </a:prstGeom>
          <a:solidFill>
            <a:srgbClr val="FFFFFF">
              <a:alpha val="0"/>
            </a:srgbClr>
          </a:solidFill>
          <a:ln w="10160">
            <a:solidFill>
              <a:srgbClr val="E5E7EB"/>
            </a:solidFill>
            <a:prstDash val="solid"/>
          </a:ln>
        </p:spPr>
      </p:sp>
      <p:sp>
        <p:nvSpPr>
          <p:cNvPr id="12" name="Text 9"/>
          <p:cNvSpPr/>
          <p:nvPr/>
        </p:nvSpPr>
        <p:spPr>
          <a:xfrm>
            <a:off x="585216" y="5440680"/>
            <a:ext cx="2999232" cy="3429000"/>
          </a:xfrm>
          <a:prstGeom prst="rect">
            <a:avLst/>
          </a:prstGeom>
          <a:noFill/>
          <a:ln/>
        </p:spPr>
        <p:txBody>
          <a:bodyPr wrap="square" lIns="18288" tIns="0" rIns="18288" bIns="0" rtlCol="0" anchor="t">
            <a:noAutofit/>
          </a:bodyPr>
          <a:lstStyle/>
          <a:p>
            <a:pPr algn="l" indent="0" marL="0">
              <a:spcBef>
                <a:spcPts val="0"/>
              </a:spcBef>
              <a:spcAft>
                <a:spcPts val="0"/>
              </a:spcAft>
              <a:buNone/>
            </a:pPr>
            <a:r>
              <a:rPr sz="1120" b="0" i="0">
                <a:solidFill>
                  <a:srgbClr val="1F2937"/>
                </a:solidFill>
                <a:latin typeface="Arial"/>
              </a:rPr>
              <a:t>James gathered planning, procurement, and warehouse follow-up into one short review. He asked three things: which orders were exposed, what was physically confirmed, and what was still assumed from the system.</a:t>
            </a:r>
            <a:endParaRPr lang="en-US" sz="1060" dirty="0"/>
          </a:p>
          <a:p>
            <a:pPr>
              <a:spcBef>
                <a:spcPts val="0"/>
              </a:spcBef>
              <a:spcAft>
                <a:spcPts val="0"/>
              </a:spcAft>
            </a:pPr>
          </a:p>
          <a:p>
            <a:pPr>
              <a:spcBef>
                <a:spcPts val="0"/>
              </a:spcBef>
              <a:spcAft>
                <a:spcPts val="0"/>
              </a:spcAft>
            </a:pPr>
            <a:r>
              <a:rPr sz="1120" b="0" i="0">
                <a:solidFill>
                  <a:srgbClr val="1F2937"/>
                </a:solidFill>
                <a:latin typeface="Arial"/>
              </a:rPr>
              <a:t>The questions immediately changed the tone of the room.</a:t>
            </a:r>
          </a:p>
        </p:txBody>
      </p:sp>
      <p:sp>
        <p:nvSpPr>
          <p:cNvPr id="13" name="Text 10"/>
          <p:cNvSpPr/>
          <p:nvPr/>
        </p:nvSpPr>
        <p:spPr>
          <a:xfrm>
            <a:off x="3977640" y="5440680"/>
            <a:ext cx="2999232" cy="3429000"/>
          </a:xfrm>
          <a:prstGeom prst="rect">
            <a:avLst/>
          </a:prstGeom>
          <a:noFill/>
          <a:ln/>
        </p:spPr>
        <p:txBody>
          <a:bodyPr wrap="square" lIns="18288" tIns="0" rIns="18288" bIns="0" rtlCol="0" anchor="t">
            <a:noAutofit/>
          </a:bodyPr>
          <a:lstStyle/>
          <a:p>
            <a:pPr algn="l" indent="0" marL="0">
              <a:spcBef>
                <a:spcPts val="0"/>
              </a:spcBef>
              <a:spcAft>
                <a:spcPts val="0"/>
              </a:spcAft>
              <a:buNone/>
            </a:pPr>
            <a:r>
              <a:rPr sz="1120" b="0" i="0">
                <a:solidFill>
                  <a:srgbClr val="1F2937"/>
                </a:solidFill>
                <a:latin typeface="Arial"/>
              </a:rPr>
              <a:t>A buyer clarified supplier promise dates. The planner separated urgent need from routine demand. The warehouse team marked the doubtful references. By the end of the review, the team still had open problems, but finally had one shared picture.</a:t>
            </a:r>
            <a:endParaRPr lang="en-US" sz="1060" dirty="0"/>
          </a:p>
          <a:p>
            <a:pPr>
              <a:spcBef>
                <a:spcPts val="0"/>
              </a:spcBef>
              <a:spcAft>
                <a:spcPts val="0"/>
              </a:spcAft>
            </a:pPr>
          </a:p>
          <a:p>
            <a:pPr>
              <a:spcBef>
                <a:spcPts val="0"/>
              </a:spcBef>
              <a:spcAft>
                <a:spcPts val="0"/>
              </a:spcAft>
            </a:pPr>
            <a:r>
              <a:rPr sz="1120" b="0" i="0">
                <a:solidFill>
                  <a:srgbClr val="1F2937"/>
                </a:solidFill>
                <a:latin typeface="Arial"/>
              </a:rPr>
              <a:t>Good questions align the room faster than long explanations.</a:t>
            </a:r>
          </a:p>
        </p:txBody>
      </p:sp>
      <p:sp>
        <p:nvSpPr>
          <p:cNvPr id="14" name="Text 11"/>
          <p:cNvSpPr/>
          <p:nvPr/>
        </p:nvSpPr>
        <p:spPr>
          <a:xfrm>
            <a:off x="777240" y="9464040"/>
            <a:ext cx="6080760" cy="365760"/>
          </a:xfrm>
          <a:prstGeom prst="rect">
            <a:avLst/>
          </a:prstGeom>
          <a:noFill/>
          <a:ln/>
        </p:spPr>
        <p:txBody>
          <a:bodyPr wrap="square" lIns="0" tIns="0" rIns="0" bIns="0" rtlCol="0" anchor="ctr">
            <a:noAutofit/>
          </a:bodyPr>
          <a:lstStyle/>
          <a:p>
            <a:pPr algn="l" indent="0" marL="0">
              <a:spcBef>
                <a:spcPts val="0"/>
              </a:spcBef>
              <a:spcAft>
                <a:spcPts val="0"/>
              </a:spcAft>
              <a:buNone/>
            </a:pPr>
            <a:r>
              <a:rPr sz="1010" b="0" i="1">
                <a:solidFill>
                  <a:srgbClr val="004070"/>
                </a:solidFill>
                <a:latin typeface="Arial"/>
              </a:rPr>
              <a:t>“Good meetings do not produce perfect certainty. They produce clearer next actions.”</a:t>
            </a:r>
            <a:endParaRPr lang="en-US" sz="98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502920" y="283464"/>
            <a:ext cx="1737360" cy="164592"/>
          </a:xfrm>
          <a:prstGeom prst="rect">
            <a:avLst/>
          </a:prstGeom>
          <a:noFill/>
          <a:ln/>
        </p:spPr>
        <p:txBody>
          <a:bodyPr wrap="square" lIns="0" tIns="0" rIns="0" bIns="0" rtlCol="0" anchor="ctr">
            <a:noAutofit/>
          </a:bodyPr>
          <a:lstStyle/>
          <a:p>
            <a:pPr indent="0" marL="0">
              <a:spcBef>
                <a:spcPts val="0"/>
              </a:spcBef>
              <a:spcAft>
                <a:spcPts val="0"/>
              </a:spcAft>
              <a:buNone/>
            </a:pPr>
            <a:r>
              <a:rPr sz="819" b="1" i="0">
                <a:solidFill>
                  <a:srgbClr val="667085"/>
                </a:solidFill>
                <a:latin typeface="Arial"/>
              </a:rPr>
              <a:t>James’s Story</a:t>
            </a:r>
            <a:endParaRPr lang="en-US" sz="800" dirty="0"/>
          </a:p>
        </p:txBody>
      </p:sp>
      <p:sp>
        <p:nvSpPr>
          <p:cNvPr id="3" name="Text 1"/>
          <p:cNvSpPr/>
          <p:nvPr/>
        </p:nvSpPr>
        <p:spPr>
          <a:xfrm>
            <a:off x="2697480" y="283464"/>
            <a:ext cx="2560320" cy="164592"/>
          </a:xfrm>
          <a:prstGeom prst="rect">
            <a:avLst/>
          </a:prstGeom>
          <a:noFill/>
          <a:ln/>
        </p:spPr>
        <p:txBody>
          <a:bodyPr wrap="square" lIns="0" tIns="0" rIns="0" bIns="0" rtlCol="0" anchor="ctr">
            <a:noAutofit/>
          </a:bodyPr>
          <a:lstStyle/>
          <a:p>
            <a:pPr algn="ctr" indent="0" marL="0">
              <a:spcBef>
                <a:spcPts val="0"/>
              </a:spcBef>
              <a:spcAft>
                <a:spcPts val="0"/>
              </a:spcAft>
              <a:buNone/>
            </a:pPr>
            <a:r>
              <a:rPr sz="819" b="1" i="0">
                <a:solidFill>
                  <a:srgbClr val="667085"/>
                </a:solidFill>
                <a:latin typeface="Arial"/>
              </a:rPr>
              <a:t>Chapter 4</a:t>
            </a:r>
            <a:endParaRPr lang="en-US" sz="800" dirty="0"/>
          </a:p>
        </p:txBody>
      </p:sp>
      <p:sp>
        <p:nvSpPr>
          <p:cNvPr id="4" name="Text 2"/>
          <p:cNvSpPr/>
          <p:nvPr/>
        </p:nvSpPr>
        <p:spPr>
          <a:xfrm>
            <a:off x="6629400" y="283464"/>
            <a:ext cx="411480" cy="164592"/>
          </a:xfrm>
          <a:prstGeom prst="rect">
            <a:avLst/>
          </a:prstGeom>
          <a:noFill/>
          <a:ln/>
        </p:spPr>
        <p:txBody>
          <a:bodyPr wrap="square" lIns="0" tIns="0" rIns="0" bIns="0" rtlCol="0" anchor="ctr">
            <a:noAutofit/>
          </a:bodyPr>
          <a:lstStyle/>
          <a:p>
            <a:pPr algn="r" indent="0" marL="0">
              <a:spcBef>
                <a:spcPts val="0"/>
              </a:spcBef>
              <a:spcAft>
                <a:spcPts val="0"/>
              </a:spcAft>
              <a:buNone/>
            </a:pPr>
            <a:r>
              <a:rPr sz="819" b="0" i="0">
                <a:solidFill>
                  <a:srgbClr val="667085"/>
                </a:solidFill>
                <a:latin typeface="Arial"/>
              </a:rPr>
              <a:t>07</a:t>
            </a:r>
            <a:endParaRPr lang="en-US" sz="800" dirty="0"/>
          </a:p>
        </p:txBody>
      </p:sp>
      <p:sp>
        <p:nvSpPr>
          <p:cNvPr id="5" name="Shape 3"/>
          <p:cNvSpPr/>
          <p:nvPr/>
        </p:nvSpPr>
        <p:spPr>
          <a:xfrm>
            <a:off x="502920" y="612648"/>
            <a:ext cx="2377440" cy="0"/>
          </a:xfrm>
          <a:prstGeom prst="line">
            <a:avLst/>
          </a:prstGeom>
          <a:noFill/>
          <a:ln w="10160">
            <a:solidFill>
              <a:srgbClr val="D3DAE3"/>
            </a:solidFill>
            <a:prstDash val="solid"/>
          </a:ln>
        </p:spPr>
      </p:sp>
      <p:sp>
        <p:nvSpPr>
          <p:cNvPr id="6" name="Shape 4"/>
          <p:cNvSpPr/>
          <p:nvPr/>
        </p:nvSpPr>
        <p:spPr>
          <a:xfrm>
            <a:off x="502920" y="9985248"/>
            <a:ext cx="2377440" cy="0"/>
          </a:xfrm>
          <a:prstGeom prst="line">
            <a:avLst/>
          </a:prstGeom>
          <a:noFill/>
          <a:ln w="10160">
            <a:solidFill>
              <a:srgbClr val="D3DAE3"/>
            </a:solidFill>
            <a:prstDash val="solid"/>
          </a:ln>
        </p:spPr>
      </p:sp>
      <p:sp>
        <p:nvSpPr>
          <p:cNvPr id="7" name="Text 5"/>
          <p:cNvSpPr/>
          <p:nvPr/>
        </p:nvSpPr>
        <p:spPr>
          <a:xfrm>
            <a:off x="502920" y="10186416"/>
            <a:ext cx="2743200" cy="164592"/>
          </a:xfrm>
          <a:prstGeom prst="rect">
            <a:avLst/>
          </a:prstGeom>
          <a:noFill/>
          <a:ln/>
        </p:spPr>
        <p:txBody>
          <a:bodyPr wrap="square" lIns="0" tIns="0" rIns="0" bIns="0" rtlCol="0" anchor="ctr">
            <a:noAutofit/>
          </a:bodyPr>
          <a:lstStyle/>
          <a:p>
            <a:pPr indent="0" marL="0">
              <a:spcBef>
                <a:spcPts val="0"/>
              </a:spcBef>
              <a:spcAft>
                <a:spcPts val="0"/>
              </a:spcAft>
              <a:buNone/>
            </a:pPr>
            <a:r>
              <a:rPr sz="819" b="0" i="0">
                <a:solidFill>
                  <a:srgbClr val="667085"/>
                </a:solidFill>
                <a:latin typeface="Arial"/>
              </a:rPr>
              <a:t>Inventory Big Data character universe</a:t>
            </a:r>
            <a:endParaRPr lang="en-US" sz="800" dirty="0"/>
          </a:p>
        </p:txBody>
      </p:sp>
      <p:sp>
        <p:nvSpPr>
          <p:cNvPr id="8" name="Text 6"/>
          <p:cNvSpPr/>
          <p:nvPr/>
        </p:nvSpPr>
        <p:spPr>
          <a:xfrm>
            <a:off x="502920" y="868680"/>
            <a:ext cx="6537960" cy="384048"/>
          </a:xfrm>
          <a:prstGeom prst="rect">
            <a:avLst/>
          </a:prstGeom>
          <a:noFill/>
          <a:ln/>
        </p:spPr>
        <p:txBody>
          <a:bodyPr wrap="square" lIns="0" tIns="0" rIns="0" bIns="0" rtlCol="0" anchor="ctr">
            <a:noAutofit/>
          </a:bodyPr>
          <a:lstStyle/>
          <a:p>
            <a:pPr indent="0" marL="0">
              <a:spcBef>
                <a:spcPts val="0"/>
              </a:spcBef>
              <a:spcAft>
                <a:spcPts val="0"/>
              </a:spcAft>
              <a:buNone/>
            </a:pPr>
            <a:r>
              <a:rPr sz="2300" b="1" i="0">
                <a:solidFill>
                  <a:srgbClr val="004070"/>
                </a:solidFill>
                <a:latin typeface="Arial"/>
              </a:rPr>
              <a:t>The warehouse says something else</a:t>
            </a:r>
            <a:endParaRPr lang="en-US" sz="2200" dirty="0"/>
          </a:p>
        </p:txBody>
      </p:sp>
      <p:sp>
        <p:nvSpPr>
          <p:cNvPr id="9" name="Text 7"/>
          <p:cNvSpPr/>
          <p:nvPr/>
        </p:nvSpPr>
        <p:spPr>
          <a:xfrm>
            <a:off x="521208" y="1344168"/>
            <a:ext cx="6400800" cy="219456"/>
          </a:xfrm>
          <a:prstGeom prst="rect">
            <a:avLst/>
          </a:prstGeom>
          <a:noFill/>
          <a:ln/>
        </p:spPr>
        <p:txBody>
          <a:bodyPr wrap="square" lIns="0" tIns="0" rIns="0" bIns="0" rtlCol="0" anchor="ctr">
            <a:noAutofit/>
          </a:bodyPr>
          <a:lstStyle/>
          <a:p>
            <a:pPr indent="0" marL="0">
              <a:spcBef>
                <a:spcPts val="0"/>
              </a:spcBef>
              <a:spcAft>
                <a:spcPts val="0"/>
              </a:spcAft>
              <a:buNone/>
            </a:pPr>
            <a:r>
              <a:rPr sz="1170" b="1" i="1">
                <a:solidFill>
                  <a:srgbClr val="F15A24"/>
                </a:solidFill>
                <a:latin typeface="Arial"/>
              </a:rPr>
              <a:t>The floor corrects the theory</a:t>
            </a:r>
            <a:endParaRPr lang="en-US" sz="1100" dirty="0"/>
          </a:p>
        </p:txBody>
      </p:sp>
      <p:sp>
        <p:nvSpPr>
          <p:cNvPr id="10" name="Text 8"/>
          <p:cNvSpPr/>
          <p:nvPr/>
        </p:nvSpPr>
        <p:spPr>
          <a:xfrm>
            <a:off x="603504" y="1737360"/>
            <a:ext cx="3108960" cy="4663440"/>
          </a:xfrm>
          <a:prstGeom prst="rect">
            <a:avLst/>
          </a:prstGeom>
          <a:noFill/>
          <a:ln/>
        </p:spPr>
        <p:txBody>
          <a:bodyPr wrap="square" lIns="18288" tIns="0" rIns="18288" bIns="0" rtlCol="0" anchor="t">
            <a:noAutofit/>
          </a:bodyPr>
          <a:lstStyle/>
          <a:p>
            <a:pPr algn="l" indent="0" marL="0">
              <a:spcBef>
                <a:spcPts val="0"/>
              </a:spcBef>
              <a:spcAft>
                <a:spcPts val="0"/>
              </a:spcAft>
              <a:buNone/>
            </a:pPr>
            <a:r>
              <a:rPr sz="1130" b="0" i="0">
                <a:solidFill>
                  <a:srgbClr val="1F2937"/>
                </a:solidFill>
                <a:latin typeface="Arial"/>
              </a:rPr>
              <a:t>James went to the warehouse because he wanted the physical version of the story. The expected bin existed, but the situation was not clean. Similar references had been grouped under pressure. Some overflow storage had been used. One temporary move had reduced clarity.</a:t>
            </a:r>
            <a:endParaRPr lang="en-US" sz="1080" dirty="0"/>
          </a:p>
          <a:p>
            <a:pPr>
              <a:spcBef>
                <a:spcPts val="0"/>
              </a:spcBef>
              <a:spcAft>
                <a:spcPts val="0"/>
              </a:spcAft>
            </a:pPr>
          </a:p>
          <a:p>
            <a:pPr>
              <a:spcBef>
                <a:spcPts val="0"/>
              </a:spcBef>
              <a:spcAft>
                <a:spcPts val="0"/>
              </a:spcAft>
            </a:pPr>
            <a:r>
              <a:rPr sz="1130" b="0" i="0">
                <a:solidFill>
                  <a:srgbClr val="1F2937"/>
                </a:solidFill>
                <a:latin typeface="Arial"/>
              </a:rPr>
              <a:t>Nothing looked dramatic. Everything looked understandable. That was exactly why it was risky.</a:t>
            </a:r>
          </a:p>
        </p:txBody>
      </p:sp>
      <p:sp>
        <p:nvSpPr>
          <p:cNvPr id="11" name="Text 9"/>
          <p:cNvSpPr/>
          <p:nvPr/>
        </p:nvSpPr>
        <p:spPr>
          <a:xfrm>
            <a:off x="3840480" y="1737360"/>
            <a:ext cx="3108960" cy="4663440"/>
          </a:xfrm>
          <a:prstGeom prst="rect">
            <a:avLst/>
          </a:prstGeom>
          <a:noFill/>
          <a:ln/>
        </p:spPr>
        <p:txBody>
          <a:bodyPr wrap="square" lIns="18288" tIns="0" rIns="18288" bIns="0" rtlCol="0" anchor="t">
            <a:noAutofit/>
          </a:bodyPr>
          <a:lstStyle/>
          <a:p>
            <a:pPr algn="l" indent="0" marL="0">
              <a:spcBef>
                <a:spcPts val="0"/>
              </a:spcBef>
              <a:spcAft>
                <a:spcPts val="0"/>
              </a:spcAft>
              <a:buNone/>
            </a:pPr>
            <a:r>
              <a:rPr sz="1130" b="0" i="0">
                <a:solidFill>
                  <a:srgbClr val="1F2937"/>
                </a:solidFill>
                <a:latin typeface="Arial"/>
              </a:rPr>
              <a:t>The warehouse team explained the context: crowded space, urgent put-away decisions, and changing priorities. James did not hear excuses. He heard process pressure.</a:t>
            </a:r>
            <a:endParaRPr lang="en-US" sz="1080" dirty="0"/>
          </a:p>
          <a:p>
            <a:pPr>
              <a:spcBef>
                <a:spcPts val="0"/>
              </a:spcBef>
              <a:spcAft>
                <a:spcPts val="0"/>
              </a:spcAft>
            </a:pPr>
          </a:p>
          <a:p>
            <a:pPr>
              <a:spcBef>
                <a:spcPts val="0"/>
              </a:spcBef>
              <a:spcAft>
                <a:spcPts val="0"/>
              </a:spcAft>
            </a:pPr>
            <a:r>
              <a:rPr sz="1130" b="0" i="0">
                <a:solidFill>
                  <a:srgbClr val="1F2937"/>
                </a:solidFill>
                <a:latin typeface="Arial"/>
              </a:rPr>
              <a:t>A supplier could be on time and the flow could still become unstable if internal visibility weakened at the wrong moment. The dashboard had not lied. It had simply not shown the whole reality.</a:t>
            </a:r>
          </a:p>
        </p:txBody>
      </p:sp>
      <p:sp>
        <p:nvSpPr>
          <p:cNvPr id="12" name="Text 10"/>
          <p:cNvSpPr/>
          <p:nvPr/>
        </p:nvSpPr>
        <p:spPr>
          <a:xfrm>
            <a:off x="777240" y="9445752"/>
            <a:ext cx="6080760" cy="411480"/>
          </a:xfrm>
          <a:prstGeom prst="rect">
            <a:avLst/>
          </a:prstGeom>
          <a:noFill/>
          <a:ln/>
        </p:spPr>
        <p:txBody>
          <a:bodyPr wrap="square" lIns="0" tIns="0" rIns="0" bIns="0" rtlCol="0" anchor="ctr">
            <a:noAutofit/>
          </a:bodyPr>
          <a:lstStyle/>
          <a:p>
            <a:pPr algn="l" indent="0" marL="0">
              <a:spcBef>
                <a:spcPts val="0"/>
              </a:spcBef>
              <a:spcAft>
                <a:spcPts val="0"/>
              </a:spcAft>
              <a:buNone/>
            </a:pPr>
            <a:r>
              <a:rPr sz="1010" b="0" i="1">
                <a:solidFill>
                  <a:srgbClr val="004070"/>
                </a:solidFill>
                <a:latin typeface="Arial"/>
              </a:rPr>
              <a:t>“The floor explains what the dashboard forgot to ask.”</a:t>
            </a:r>
            <a:endParaRPr lang="en-US" sz="99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502920" y="283464"/>
            <a:ext cx="1737360" cy="164592"/>
          </a:xfrm>
          <a:prstGeom prst="rect">
            <a:avLst/>
          </a:prstGeom>
          <a:noFill/>
          <a:ln/>
        </p:spPr>
        <p:txBody>
          <a:bodyPr wrap="square" lIns="0" tIns="0" rIns="0" bIns="0" rtlCol="0" anchor="ctr">
            <a:noAutofit/>
          </a:bodyPr>
          <a:lstStyle/>
          <a:p>
            <a:pPr indent="0" marL="0">
              <a:spcBef>
                <a:spcPts val="0"/>
              </a:spcBef>
              <a:spcAft>
                <a:spcPts val="0"/>
              </a:spcAft>
              <a:buNone/>
            </a:pPr>
            <a:r>
              <a:rPr sz="819" b="1" i="0">
                <a:solidFill>
                  <a:srgbClr val="667085"/>
                </a:solidFill>
                <a:latin typeface="Arial"/>
              </a:rPr>
              <a:t>James’s Story</a:t>
            </a:r>
            <a:endParaRPr lang="en-US" sz="800" dirty="0"/>
          </a:p>
        </p:txBody>
      </p:sp>
      <p:sp>
        <p:nvSpPr>
          <p:cNvPr id="3" name="Text 1"/>
          <p:cNvSpPr/>
          <p:nvPr/>
        </p:nvSpPr>
        <p:spPr>
          <a:xfrm>
            <a:off x="2697480" y="283464"/>
            <a:ext cx="2560320" cy="164592"/>
          </a:xfrm>
          <a:prstGeom prst="rect">
            <a:avLst/>
          </a:prstGeom>
          <a:noFill/>
          <a:ln/>
        </p:spPr>
        <p:txBody>
          <a:bodyPr wrap="square" lIns="0" tIns="0" rIns="0" bIns="0" rtlCol="0" anchor="ctr">
            <a:noAutofit/>
          </a:bodyPr>
          <a:lstStyle/>
          <a:p>
            <a:pPr algn="ctr" indent="0" marL="0">
              <a:spcBef>
                <a:spcPts val="0"/>
              </a:spcBef>
              <a:spcAft>
                <a:spcPts val="0"/>
              </a:spcAft>
              <a:buNone/>
            </a:pPr>
            <a:r>
              <a:rPr sz="819" b="1" i="0">
                <a:solidFill>
                  <a:srgbClr val="667085"/>
                </a:solidFill>
                <a:latin typeface="Arial"/>
              </a:rPr>
              <a:t>Chapter 5</a:t>
            </a:r>
            <a:endParaRPr lang="en-US" sz="800" dirty="0"/>
          </a:p>
        </p:txBody>
      </p:sp>
      <p:sp>
        <p:nvSpPr>
          <p:cNvPr id="4" name="Text 2"/>
          <p:cNvSpPr/>
          <p:nvPr/>
        </p:nvSpPr>
        <p:spPr>
          <a:xfrm>
            <a:off x="6629400" y="283464"/>
            <a:ext cx="411480" cy="164592"/>
          </a:xfrm>
          <a:prstGeom prst="rect">
            <a:avLst/>
          </a:prstGeom>
          <a:noFill/>
          <a:ln/>
        </p:spPr>
        <p:txBody>
          <a:bodyPr wrap="square" lIns="0" tIns="0" rIns="0" bIns="0" rtlCol="0" anchor="ctr">
            <a:noAutofit/>
          </a:bodyPr>
          <a:lstStyle/>
          <a:p>
            <a:pPr algn="r" indent="0" marL="0">
              <a:spcBef>
                <a:spcPts val="0"/>
              </a:spcBef>
              <a:spcAft>
                <a:spcPts val="0"/>
              </a:spcAft>
              <a:buNone/>
            </a:pPr>
            <a:r>
              <a:rPr sz="819" b="0" i="0">
                <a:solidFill>
                  <a:srgbClr val="667085"/>
                </a:solidFill>
                <a:latin typeface="Arial"/>
              </a:rPr>
              <a:t>08</a:t>
            </a:r>
            <a:endParaRPr lang="en-US" sz="800" dirty="0"/>
          </a:p>
        </p:txBody>
      </p:sp>
      <p:sp>
        <p:nvSpPr>
          <p:cNvPr id="5" name="Shape 3"/>
          <p:cNvSpPr/>
          <p:nvPr/>
        </p:nvSpPr>
        <p:spPr>
          <a:xfrm>
            <a:off x="502920" y="612648"/>
            <a:ext cx="2377440" cy="0"/>
          </a:xfrm>
          <a:prstGeom prst="line">
            <a:avLst/>
          </a:prstGeom>
          <a:noFill/>
          <a:ln w="10160">
            <a:solidFill>
              <a:srgbClr val="D3DAE3"/>
            </a:solidFill>
            <a:prstDash val="solid"/>
          </a:ln>
        </p:spPr>
      </p:sp>
      <p:sp>
        <p:nvSpPr>
          <p:cNvPr id="6" name="Shape 4"/>
          <p:cNvSpPr/>
          <p:nvPr/>
        </p:nvSpPr>
        <p:spPr>
          <a:xfrm>
            <a:off x="502920" y="9985248"/>
            <a:ext cx="2377440" cy="0"/>
          </a:xfrm>
          <a:prstGeom prst="line">
            <a:avLst/>
          </a:prstGeom>
          <a:noFill/>
          <a:ln w="10160">
            <a:solidFill>
              <a:srgbClr val="D3DAE3"/>
            </a:solidFill>
            <a:prstDash val="solid"/>
          </a:ln>
        </p:spPr>
      </p:sp>
      <p:sp>
        <p:nvSpPr>
          <p:cNvPr id="7" name="Text 5"/>
          <p:cNvSpPr/>
          <p:nvPr/>
        </p:nvSpPr>
        <p:spPr>
          <a:xfrm>
            <a:off x="502920" y="10186416"/>
            <a:ext cx="2743200" cy="164592"/>
          </a:xfrm>
          <a:prstGeom prst="rect">
            <a:avLst/>
          </a:prstGeom>
          <a:noFill/>
          <a:ln/>
        </p:spPr>
        <p:txBody>
          <a:bodyPr wrap="square" lIns="0" tIns="0" rIns="0" bIns="0" rtlCol="0" anchor="ctr">
            <a:noAutofit/>
          </a:bodyPr>
          <a:lstStyle/>
          <a:p>
            <a:pPr indent="0" marL="0">
              <a:spcBef>
                <a:spcPts val="0"/>
              </a:spcBef>
              <a:spcAft>
                <a:spcPts val="0"/>
              </a:spcAft>
              <a:buNone/>
            </a:pPr>
            <a:r>
              <a:rPr sz="819" b="0" i="0">
                <a:solidFill>
                  <a:srgbClr val="667085"/>
                </a:solidFill>
                <a:latin typeface="Arial"/>
              </a:rPr>
              <a:t>Inventory Big Data character universe</a:t>
            </a:r>
            <a:endParaRPr lang="en-US" sz="800" dirty="0"/>
          </a:p>
        </p:txBody>
      </p:sp>
      <p:sp>
        <p:nvSpPr>
          <p:cNvPr id="8" name="Text 6"/>
          <p:cNvSpPr/>
          <p:nvPr/>
        </p:nvSpPr>
        <p:spPr>
          <a:xfrm>
            <a:off x="502920" y="868680"/>
            <a:ext cx="6537960" cy="384048"/>
          </a:xfrm>
          <a:prstGeom prst="rect">
            <a:avLst/>
          </a:prstGeom>
          <a:noFill/>
          <a:ln/>
        </p:spPr>
        <p:txBody>
          <a:bodyPr wrap="square" lIns="0" tIns="0" rIns="0" bIns="0" rtlCol="0" anchor="ctr">
            <a:noAutofit/>
          </a:bodyPr>
          <a:lstStyle/>
          <a:p>
            <a:pPr indent="0" marL="0">
              <a:spcBef>
                <a:spcPts val="0"/>
              </a:spcBef>
              <a:spcAft>
                <a:spcPts val="0"/>
              </a:spcAft>
              <a:buNone/>
            </a:pPr>
            <a:r>
              <a:rPr sz="2300" b="1" i="0">
                <a:solidFill>
                  <a:srgbClr val="004070"/>
                </a:solidFill>
                <a:latin typeface="Arial"/>
              </a:rPr>
              <a:t>The aisle truth</a:t>
            </a:r>
            <a:endParaRPr lang="en-US" sz="2200" dirty="0"/>
          </a:p>
        </p:txBody>
      </p:sp>
      <p:sp>
        <p:nvSpPr>
          <p:cNvPr id="9" name="Text 7"/>
          <p:cNvSpPr/>
          <p:nvPr/>
        </p:nvSpPr>
        <p:spPr>
          <a:xfrm>
            <a:off x="521208" y="1344168"/>
            <a:ext cx="6400800" cy="219456"/>
          </a:xfrm>
          <a:prstGeom prst="rect">
            <a:avLst/>
          </a:prstGeom>
          <a:noFill/>
          <a:ln/>
        </p:spPr>
        <p:txBody>
          <a:bodyPr wrap="square" lIns="0" tIns="0" rIns="0" bIns="0" rtlCol="0" anchor="ctr">
            <a:noAutofit/>
          </a:bodyPr>
          <a:lstStyle/>
          <a:p>
            <a:pPr indent="0" marL="0">
              <a:spcBef>
                <a:spcPts val="0"/>
              </a:spcBef>
              <a:spcAft>
                <a:spcPts val="0"/>
              </a:spcAft>
              <a:buNone/>
            </a:pPr>
            <a:r>
              <a:rPr sz="1170" b="1" i="1">
                <a:solidFill>
                  <a:srgbClr val="F15A24"/>
                </a:solidFill>
                <a:latin typeface="Arial"/>
              </a:rPr>
              <a:t>Visibility starts where material really sits</a:t>
            </a:r>
            <a:endParaRPr lang="en-US" sz="1100" dirty="0"/>
          </a:p>
        </p:txBody>
      </p:sp>
      <p:pic>
        <p:nvPicPr>
          <p:cNvPr id="15" name="Picture 14" descr="warehouse_training_session_in_progress.png"/>
          <p:cNvPicPr>
            <a:picLocks noChangeAspect="1"/>
          </p:cNvPicPr>
          <p:nvPr/>
        </p:nvPicPr>
        <p:blipFill>
          <a:blip r:embed="rId4"/>
          <a:stretch>
            <a:fillRect/>
          </a:stretch>
        </p:blipFill>
        <p:spPr>
          <a:xfrm>
            <a:off x="640080" y="1700784"/>
            <a:ext cx="6281928" cy="3529584"/>
          </a:xfrm>
          <a:prstGeom prst="rect">
            <a:avLst/>
          </a:prstGeom>
        </p:spPr>
      </p:pic>
      <p:sp>
        <p:nvSpPr>
          <p:cNvPr id="11" name="Shape 8"/>
          <p:cNvSpPr/>
          <p:nvPr/>
        </p:nvSpPr>
        <p:spPr>
          <a:xfrm>
            <a:off x="640080" y="1700784"/>
            <a:ext cx="6281928" cy="3529584"/>
          </a:xfrm>
          <a:prstGeom prst="rect">
            <a:avLst/>
          </a:prstGeom>
          <a:solidFill>
            <a:srgbClr val="FFFFFF">
              <a:alpha val="0"/>
            </a:srgbClr>
          </a:solidFill>
          <a:ln w="10160">
            <a:solidFill>
              <a:srgbClr val="E5E7EB"/>
            </a:solidFill>
            <a:prstDash val="solid"/>
          </a:ln>
        </p:spPr>
      </p:sp>
      <p:sp>
        <p:nvSpPr>
          <p:cNvPr id="12" name="Text 9"/>
          <p:cNvSpPr/>
          <p:nvPr/>
        </p:nvSpPr>
        <p:spPr>
          <a:xfrm>
            <a:off x="585216" y="5440680"/>
            <a:ext cx="2999232" cy="3429000"/>
          </a:xfrm>
          <a:prstGeom prst="rect">
            <a:avLst/>
          </a:prstGeom>
          <a:noFill/>
          <a:ln/>
        </p:spPr>
        <p:txBody>
          <a:bodyPr wrap="square" lIns="18288" tIns="0" rIns="18288" bIns="0" rtlCol="0" anchor="t">
            <a:noAutofit/>
          </a:bodyPr>
          <a:lstStyle/>
          <a:p>
            <a:pPr algn="l" indent="0" marL="0">
              <a:spcBef>
                <a:spcPts val="0"/>
              </a:spcBef>
              <a:spcAft>
                <a:spcPts val="0"/>
              </a:spcAft>
              <a:buNone/>
            </a:pPr>
            <a:r>
              <a:rPr sz="1120" b="0" i="0">
                <a:solidFill>
                  <a:srgbClr val="1F2937"/>
                </a:solidFill>
                <a:latin typeface="Arial"/>
              </a:rPr>
              <a:t>In the aisle, James and the team traced the physical route of the material: standard location, overflow location, temporary placement, and items waiting for confirmation. Once the route was shown clearly, the problem became smaller and more precise.</a:t>
            </a:r>
            <a:endParaRPr lang="en-US" sz="1060" dirty="0"/>
          </a:p>
          <a:p>
            <a:pPr>
              <a:spcBef>
                <a:spcPts val="0"/>
              </a:spcBef>
              <a:spcAft>
                <a:spcPts val="0"/>
              </a:spcAft>
            </a:pPr>
          </a:p>
          <a:p>
            <a:pPr>
              <a:spcBef>
                <a:spcPts val="0"/>
              </a:spcBef>
              <a:spcAft>
                <a:spcPts val="0"/>
              </a:spcAft>
            </a:pPr>
            <a:r>
              <a:rPr sz="1120" b="0" i="0">
                <a:solidFill>
                  <a:srgbClr val="1F2937"/>
                </a:solidFill>
                <a:latin typeface="Arial"/>
              </a:rPr>
              <a:t>Two production lines were slowed by unclear location control, not by a dramatic supplier collapse.</a:t>
            </a:r>
          </a:p>
        </p:txBody>
      </p:sp>
      <p:sp>
        <p:nvSpPr>
          <p:cNvPr id="13" name="Text 10"/>
          <p:cNvSpPr/>
          <p:nvPr/>
        </p:nvSpPr>
        <p:spPr>
          <a:xfrm>
            <a:off x="3977640" y="5440680"/>
            <a:ext cx="2999232" cy="3429000"/>
          </a:xfrm>
          <a:prstGeom prst="rect">
            <a:avLst/>
          </a:prstGeom>
          <a:noFill/>
          <a:ln/>
        </p:spPr>
        <p:txBody>
          <a:bodyPr wrap="square" lIns="18288" tIns="0" rIns="18288" bIns="0" rtlCol="0" anchor="t">
            <a:noAutofit/>
          </a:bodyPr>
          <a:lstStyle/>
          <a:p>
            <a:pPr algn="l" indent="0" marL="0">
              <a:spcBef>
                <a:spcPts val="0"/>
              </a:spcBef>
              <a:spcAft>
                <a:spcPts val="0"/>
              </a:spcAft>
              <a:buNone/>
            </a:pPr>
            <a:r>
              <a:rPr sz="1120" b="0" i="0">
                <a:solidFill>
                  <a:srgbClr val="1F2937"/>
                </a:solidFill>
                <a:latin typeface="Arial"/>
              </a:rPr>
              <a:t>One more detail changed the story again: part of the visible stock was not fully usable because a quality question was still open. For James, that was the turning point. The issue was no longer a simple shortage. It was a visibility and coordination issue with real production consequences.</a:t>
            </a:r>
            <a:endParaRPr lang="en-US" sz="1060" dirty="0"/>
          </a:p>
          <a:p>
            <a:pPr>
              <a:spcBef>
                <a:spcPts val="0"/>
              </a:spcBef>
              <a:spcAft>
                <a:spcPts val="0"/>
              </a:spcAft>
            </a:pPr>
          </a:p>
          <a:p>
            <a:pPr>
              <a:spcBef>
                <a:spcPts val="0"/>
              </a:spcBef>
              <a:spcAft>
                <a:spcPts val="0"/>
              </a:spcAft>
            </a:pPr>
            <a:r>
              <a:rPr sz="1120" b="0" i="0">
                <a:solidFill>
                  <a:srgbClr val="1F2937"/>
                </a:solidFill>
                <a:latin typeface="Arial"/>
              </a:rPr>
              <a:t>A part is not late only because a supplier is late.</a:t>
            </a:r>
          </a:p>
        </p:txBody>
      </p:sp>
      <p:sp>
        <p:nvSpPr>
          <p:cNvPr id="14" name="Text 11"/>
          <p:cNvSpPr/>
          <p:nvPr/>
        </p:nvSpPr>
        <p:spPr>
          <a:xfrm>
            <a:off x="777240" y="9464040"/>
            <a:ext cx="6080760" cy="365760"/>
          </a:xfrm>
          <a:prstGeom prst="rect">
            <a:avLst/>
          </a:prstGeom>
          <a:noFill/>
          <a:ln/>
        </p:spPr>
        <p:txBody>
          <a:bodyPr wrap="square" lIns="0" tIns="0" rIns="0" bIns="0" rtlCol="0" anchor="ctr">
            <a:noAutofit/>
          </a:bodyPr>
          <a:lstStyle/>
          <a:p>
            <a:pPr algn="l" indent="0" marL="0">
              <a:spcBef>
                <a:spcPts val="0"/>
              </a:spcBef>
              <a:spcAft>
                <a:spcPts val="0"/>
              </a:spcAft>
              <a:buNone/>
            </a:pPr>
            <a:r>
              <a:rPr sz="1010" b="0" i="1">
                <a:solidFill>
                  <a:srgbClr val="004070"/>
                </a:solidFill>
                <a:latin typeface="Arial"/>
              </a:rPr>
              <a:t>“A found part solves the shift. A visible pattern improves the flow.”</a:t>
            </a:r>
            <a:endParaRPr lang="en-US" sz="98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502920" y="283464"/>
            <a:ext cx="1737360" cy="164592"/>
          </a:xfrm>
          <a:prstGeom prst="rect">
            <a:avLst/>
          </a:prstGeom>
          <a:noFill/>
          <a:ln/>
        </p:spPr>
        <p:txBody>
          <a:bodyPr wrap="square" lIns="0" tIns="0" rIns="0" bIns="0" rtlCol="0" anchor="ctr">
            <a:noAutofit/>
          </a:bodyPr>
          <a:lstStyle/>
          <a:p>
            <a:pPr indent="0" marL="0">
              <a:spcBef>
                <a:spcPts val="0"/>
              </a:spcBef>
              <a:spcAft>
                <a:spcPts val="0"/>
              </a:spcAft>
              <a:buNone/>
            </a:pPr>
            <a:r>
              <a:rPr sz="819" b="1" i="0">
                <a:solidFill>
                  <a:srgbClr val="667085"/>
                </a:solidFill>
                <a:latin typeface="Arial"/>
              </a:rPr>
              <a:t>James’s Story</a:t>
            </a:r>
            <a:endParaRPr lang="en-US" sz="800" dirty="0"/>
          </a:p>
        </p:txBody>
      </p:sp>
      <p:sp>
        <p:nvSpPr>
          <p:cNvPr id="3" name="Text 1"/>
          <p:cNvSpPr/>
          <p:nvPr/>
        </p:nvSpPr>
        <p:spPr>
          <a:xfrm>
            <a:off x="2697480" y="283464"/>
            <a:ext cx="2560320" cy="164592"/>
          </a:xfrm>
          <a:prstGeom prst="rect">
            <a:avLst/>
          </a:prstGeom>
          <a:noFill/>
          <a:ln/>
        </p:spPr>
        <p:txBody>
          <a:bodyPr wrap="square" lIns="0" tIns="0" rIns="0" bIns="0" rtlCol="0" anchor="ctr">
            <a:noAutofit/>
          </a:bodyPr>
          <a:lstStyle/>
          <a:p>
            <a:pPr algn="ctr" indent="0" marL="0">
              <a:spcBef>
                <a:spcPts val="0"/>
              </a:spcBef>
              <a:spcAft>
                <a:spcPts val="0"/>
              </a:spcAft>
              <a:buNone/>
            </a:pPr>
            <a:r>
              <a:rPr sz="819" b="1" i="0">
                <a:solidFill>
                  <a:srgbClr val="667085"/>
                </a:solidFill>
                <a:latin typeface="Arial"/>
              </a:rPr>
              <a:t>Chapter 6</a:t>
            </a:r>
            <a:endParaRPr lang="en-US" sz="800" dirty="0"/>
          </a:p>
        </p:txBody>
      </p:sp>
      <p:sp>
        <p:nvSpPr>
          <p:cNvPr id="4" name="Text 2"/>
          <p:cNvSpPr/>
          <p:nvPr/>
        </p:nvSpPr>
        <p:spPr>
          <a:xfrm>
            <a:off x="6629400" y="283464"/>
            <a:ext cx="411480" cy="164592"/>
          </a:xfrm>
          <a:prstGeom prst="rect">
            <a:avLst/>
          </a:prstGeom>
          <a:noFill/>
          <a:ln/>
        </p:spPr>
        <p:txBody>
          <a:bodyPr wrap="square" lIns="0" tIns="0" rIns="0" bIns="0" rtlCol="0" anchor="ctr">
            <a:noAutofit/>
          </a:bodyPr>
          <a:lstStyle/>
          <a:p>
            <a:pPr algn="r" indent="0" marL="0">
              <a:spcBef>
                <a:spcPts val="0"/>
              </a:spcBef>
              <a:spcAft>
                <a:spcPts val="0"/>
              </a:spcAft>
              <a:buNone/>
            </a:pPr>
            <a:r>
              <a:rPr sz="819" b="0" i="0">
                <a:solidFill>
                  <a:srgbClr val="667085"/>
                </a:solidFill>
                <a:latin typeface="Arial"/>
              </a:rPr>
              <a:t>09</a:t>
            </a:r>
            <a:endParaRPr lang="en-US" sz="800" dirty="0"/>
          </a:p>
        </p:txBody>
      </p:sp>
      <p:sp>
        <p:nvSpPr>
          <p:cNvPr id="5" name="Shape 3"/>
          <p:cNvSpPr/>
          <p:nvPr/>
        </p:nvSpPr>
        <p:spPr>
          <a:xfrm>
            <a:off x="502920" y="612648"/>
            <a:ext cx="2377440" cy="0"/>
          </a:xfrm>
          <a:prstGeom prst="line">
            <a:avLst/>
          </a:prstGeom>
          <a:noFill/>
          <a:ln w="10160">
            <a:solidFill>
              <a:srgbClr val="D3DAE3"/>
            </a:solidFill>
            <a:prstDash val="solid"/>
          </a:ln>
        </p:spPr>
      </p:sp>
      <p:sp>
        <p:nvSpPr>
          <p:cNvPr id="6" name="Shape 4"/>
          <p:cNvSpPr/>
          <p:nvPr/>
        </p:nvSpPr>
        <p:spPr>
          <a:xfrm>
            <a:off x="502920" y="9985248"/>
            <a:ext cx="2377440" cy="0"/>
          </a:xfrm>
          <a:prstGeom prst="line">
            <a:avLst/>
          </a:prstGeom>
          <a:noFill/>
          <a:ln w="10160">
            <a:solidFill>
              <a:srgbClr val="D3DAE3"/>
            </a:solidFill>
            <a:prstDash val="solid"/>
          </a:ln>
        </p:spPr>
      </p:sp>
      <p:sp>
        <p:nvSpPr>
          <p:cNvPr id="7" name="Text 5"/>
          <p:cNvSpPr/>
          <p:nvPr/>
        </p:nvSpPr>
        <p:spPr>
          <a:xfrm>
            <a:off x="502920" y="10186416"/>
            <a:ext cx="2743200" cy="164592"/>
          </a:xfrm>
          <a:prstGeom prst="rect">
            <a:avLst/>
          </a:prstGeom>
          <a:noFill/>
          <a:ln/>
        </p:spPr>
        <p:txBody>
          <a:bodyPr wrap="square" lIns="0" tIns="0" rIns="0" bIns="0" rtlCol="0" anchor="ctr">
            <a:noAutofit/>
          </a:bodyPr>
          <a:lstStyle/>
          <a:p>
            <a:pPr indent="0" marL="0">
              <a:spcBef>
                <a:spcPts val="0"/>
              </a:spcBef>
              <a:spcAft>
                <a:spcPts val="0"/>
              </a:spcAft>
              <a:buNone/>
            </a:pPr>
            <a:r>
              <a:rPr sz="819" b="0" i="0">
                <a:solidFill>
                  <a:srgbClr val="667085"/>
                </a:solidFill>
                <a:latin typeface="Arial"/>
              </a:rPr>
              <a:t>Inventory Big Data character universe</a:t>
            </a:r>
            <a:endParaRPr lang="en-US" sz="800" dirty="0"/>
          </a:p>
        </p:txBody>
      </p:sp>
      <p:sp>
        <p:nvSpPr>
          <p:cNvPr id="8" name="Text 6"/>
          <p:cNvSpPr/>
          <p:nvPr/>
        </p:nvSpPr>
        <p:spPr>
          <a:xfrm>
            <a:off x="502920" y="868680"/>
            <a:ext cx="6537960" cy="384048"/>
          </a:xfrm>
          <a:prstGeom prst="rect">
            <a:avLst/>
          </a:prstGeom>
          <a:noFill/>
          <a:ln/>
        </p:spPr>
        <p:txBody>
          <a:bodyPr wrap="square" lIns="0" tIns="0" rIns="0" bIns="0" rtlCol="0" anchor="ctr">
            <a:noAutofit/>
          </a:bodyPr>
          <a:lstStyle/>
          <a:p>
            <a:pPr indent="0" marL="0">
              <a:spcBef>
                <a:spcPts val="0"/>
              </a:spcBef>
              <a:spcAft>
                <a:spcPts val="0"/>
              </a:spcAft>
              <a:buNone/>
            </a:pPr>
            <a:r>
              <a:rPr sz="2300" b="1" i="0">
                <a:solidFill>
                  <a:srgbClr val="004070"/>
                </a:solidFill>
                <a:latin typeface="Arial"/>
              </a:rPr>
              <a:t>The blocked quantity</a:t>
            </a:r>
            <a:endParaRPr lang="en-US" sz="2200" dirty="0"/>
          </a:p>
        </p:txBody>
      </p:sp>
      <p:sp>
        <p:nvSpPr>
          <p:cNvPr id="9" name="Text 7"/>
          <p:cNvSpPr/>
          <p:nvPr/>
        </p:nvSpPr>
        <p:spPr>
          <a:xfrm>
            <a:off x="521208" y="1344168"/>
            <a:ext cx="6400800" cy="219456"/>
          </a:xfrm>
          <a:prstGeom prst="rect">
            <a:avLst/>
          </a:prstGeom>
          <a:noFill/>
          <a:ln/>
        </p:spPr>
        <p:txBody>
          <a:bodyPr wrap="square" lIns="0" tIns="0" rIns="0" bIns="0" rtlCol="0" anchor="ctr">
            <a:noAutofit/>
          </a:bodyPr>
          <a:lstStyle/>
          <a:p>
            <a:pPr indent="0" marL="0">
              <a:spcBef>
                <a:spcPts val="0"/>
              </a:spcBef>
              <a:spcAft>
                <a:spcPts val="0"/>
              </a:spcAft>
              <a:buNone/>
            </a:pPr>
            <a:r>
              <a:rPr sz="1170" b="1" i="1">
                <a:solidFill>
                  <a:srgbClr val="F15A24"/>
                </a:solidFill>
                <a:latin typeface="Arial"/>
              </a:rPr>
              <a:t>Not every available item is usable</a:t>
            </a:r>
            <a:endParaRPr lang="en-US" sz="1100" dirty="0"/>
          </a:p>
        </p:txBody>
      </p:sp>
      <p:sp>
        <p:nvSpPr>
          <p:cNvPr id="10" name="Text 8"/>
          <p:cNvSpPr/>
          <p:nvPr/>
        </p:nvSpPr>
        <p:spPr>
          <a:xfrm>
            <a:off x="603504" y="1737360"/>
            <a:ext cx="3108960" cy="4663440"/>
          </a:xfrm>
          <a:prstGeom prst="rect">
            <a:avLst/>
          </a:prstGeom>
          <a:noFill/>
          <a:ln/>
        </p:spPr>
        <p:txBody>
          <a:bodyPr wrap="square" lIns="18288" tIns="0" rIns="18288" bIns="0" rtlCol="0" anchor="t">
            <a:noAutofit/>
          </a:bodyPr>
          <a:lstStyle/>
          <a:p>
            <a:pPr algn="l" indent="0" marL="0">
              <a:spcBef>
                <a:spcPts val="0"/>
              </a:spcBef>
              <a:spcAft>
                <a:spcPts val="0"/>
              </a:spcAft>
              <a:buNone/>
            </a:pPr>
            <a:r>
              <a:rPr sz="1130" b="0" i="0">
                <a:solidFill>
                  <a:srgbClr val="1F2937"/>
                </a:solidFill>
                <a:latin typeface="Arial"/>
              </a:rPr>
              <a:t>By Tuesday afternoon, James had a cleaner diagnosis. One reference looked available, but part of it was blocked. Another looked present, but its location reliability was weak. A third line was at risk because several small doubts were accumulating at the same time.</a:t>
            </a:r>
            <a:endParaRPr lang="en-US" sz="1080" dirty="0"/>
          </a:p>
          <a:p>
            <a:pPr>
              <a:spcBef>
                <a:spcPts val="0"/>
              </a:spcBef>
              <a:spcAft>
                <a:spcPts val="0"/>
              </a:spcAft>
            </a:pPr>
          </a:p>
          <a:p>
            <a:pPr>
              <a:spcBef>
                <a:spcPts val="0"/>
              </a:spcBef>
              <a:spcAft>
                <a:spcPts val="0"/>
              </a:spcAft>
            </a:pPr>
            <a:r>
              <a:rPr sz="1130" b="0" i="0">
                <a:solidFill>
                  <a:srgbClr val="1F2937"/>
                </a:solidFill>
                <a:latin typeface="Arial"/>
              </a:rPr>
              <a:t>Quantity existed, but availability was conditional.</a:t>
            </a:r>
          </a:p>
        </p:txBody>
      </p:sp>
      <p:sp>
        <p:nvSpPr>
          <p:cNvPr id="11" name="Text 9"/>
          <p:cNvSpPr/>
          <p:nvPr/>
        </p:nvSpPr>
        <p:spPr>
          <a:xfrm>
            <a:off x="3840480" y="1737360"/>
            <a:ext cx="3108960" cy="4663440"/>
          </a:xfrm>
          <a:prstGeom prst="rect">
            <a:avLst/>
          </a:prstGeom>
          <a:noFill/>
          <a:ln/>
        </p:spPr>
        <p:txBody>
          <a:bodyPr wrap="square" lIns="18288" tIns="0" rIns="18288" bIns="0" rtlCol="0" anchor="t">
            <a:noAutofit/>
          </a:bodyPr>
          <a:lstStyle/>
          <a:p>
            <a:pPr algn="l" indent="0" marL="0">
              <a:spcBef>
                <a:spcPts val="0"/>
              </a:spcBef>
              <a:spcAft>
                <a:spcPts val="0"/>
              </a:spcAft>
              <a:buNone/>
            </a:pPr>
            <a:r>
              <a:rPr sz="1130" b="0" i="0">
                <a:solidFill>
                  <a:srgbClr val="1F2937"/>
                </a:solidFill>
                <a:latin typeface="Arial"/>
              </a:rPr>
              <a:t>James wrote the rule in simple terms. Availability was not one number. It was the combination of quantity, location, status, and decision. If one condition was uncertain, the protection was weaker than the ERP screen suggested.</a:t>
            </a:r>
            <a:endParaRPr lang="en-US" sz="1080" dirty="0"/>
          </a:p>
          <a:p>
            <a:pPr>
              <a:spcBef>
                <a:spcPts val="0"/>
              </a:spcBef>
              <a:spcAft>
                <a:spcPts val="0"/>
              </a:spcAft>
            </a:pPr>
          </a:p>
          <a:p>
            <a:pPr>
              <a:spcBef>
                <a:spcPts val="0"/>
              </a:spcBef>
              <a:spcAft>
                <a:spcPts val="0"/>
              </a:spcAft>
            </a:pPr>
            <a:r>
              <a:rPr sz="1130" b="0" i="0">
                <a:solidFill>
                  <a:srgbClr val="1F2937"/>
                </a:solidFill>
                <a:latin typeface="Arial"/>
              </a:rPr>
              <a:t>That was the real bottleneck of the week.</a:t>
            </a:r>
          </a:p>
        </p:txBody>
      </p:sp>
      <p:sp>
        <p:nvSpPr>
          <p:cNvPr id="12" name="Text 10"/>
          <p:cNvSpPr/>
          <p:nvPr/>
        </p:nvSpPr>
        <p:spPr>
          <a:xfrm>
            <a:off x="777240" y="9445752"/>
            <a:ext cx="6080760" cy="411480"/>
          </a:xfrm>
          <a:prstGeom prst="rect">
            <a:avLst/>
          </a:prstGeom>
          <a:noFill/>
          <a:ln/>
        </p:spPr>
        <p:txBody>
          <a:bodyPr wrap="square" lIns="0" tIns="0" rIns="0" bIns="0" rtlCol="0" anchor="ctr">
            <a:noAutofit/>
          </a:bodyPr>
          <a:lstStyle/>
          <a:p>
            <a:pPr algn="l" indent="0" marL="0">
              <a:spcBef>
                <a:spcPts val="0"/>
              </a:spcBef>
              <a:spcAft>
                <a:spcPts val="0"/>
              </a:spcAft>
              <a:buNone/>
            </a:pPr>
            <a:r>
              <a:rPr sz="1010" b="0" i="1">
                <a:solidFill>
                  <a:srgbClr val="004070"/>
                </a:solidFill>
                <a:latin typeface="Arial"/>
              </a:rPr>
              <a:t>“Inventory is a set of conditions, not just a number.”</a:t>
            </a:r>
            <a:endParaRPr lang="en-US" sz="99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rial"/>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15</Slides>
  <Notes>15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vector>
  </TitlesOfParts>
  <Company>Inventory Big Data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Marlon Story</dc:title>
  <dc:subject>Internal character story novel</dc:subject>
  <dc:creator>Inventory Big Data</dc:creator>
  <cp:lastModifiedBy>Inventory Big Data</cp:lastModifiedBy>
  <cp:revision>1</cp:revision>
  <dcterms:created xsi:type="dcterms:W3CDTF">2026-05-12T10:48:06Z</dcterms:created>
  <dcterms:modified xsi:type="dcterms:W3CDTF">2026-05-12T10:48:06Z</dcterms:modified>
</cp:coreProperties>
</file>