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notesMasterIdLst>
    <p:notesMasterId r:id="rId17"/>
  </p:notesMasterIdLst>
  <p:sldSz cx="7562088" cy="10689336"/>
  <p:notesSz cx="10689336" cy="756208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mnt/data/a_wide_high_resolution_corporate_industrial_inter_batch_1.png">    </p:cNvPr>
          <p:cNvPicPr>
            <a:picLocks noChangeAspect="1"/>
          </p:cNvPicPr>
          <p:nvPr/>
        </p:nvPicPr>
        <p:blipFill>
          <a:blip r:embed="rId1"/>
          <a:srcRect l="6807" r="6807" t="0" b="0"/>
          <a:stretch/>
        </p:blipFill>
        <p:spPr>
          <a:xfrm>
            <a:off x="566928" y="640080"/>
            <a:ext cx="6428232" cy="4187952"/>
          </a:xfrm>
          <a:prstGeom prst="rect">
            <a:avLst/>
          </a:prstGeom>
        </p:spPr>
      </p:pic>
      <p:sp>
        <p:nvSpPr>
          <p:cNvPr id="3" name="Text 0"/>
          <p:cNvSpPr/>
          <p:nvPr/>
        </p:nvSpPr>
        <p:spPr>
          <a:xfrm>
            <a:off x="658368" y="5285232"/>
            <a:ext cx="6035040" cy="182880"/>
          </a:xfrm>
          <a:prstGeom prst="rect">
            <a:avLst/>
          </a:prstGeom>
          <a:noFill/>
          <a:ln/>
        </p:spPr>
        <p:txBody>
          <a:bodyPr wrap="square" lIns="0" tIns="0" rIns="0" bIns="0" rtlCol="0" anchor="ctr"/>
          <a:lstStyle/>
          <a:p>
            <a:pPr indent="0" marL="0">
              <a:buNone/>
            </a:pPr>
            <a:r>
              <a:rPr lang="en-US" sz="800" b="1" dirty="0">
                <a:solidFill>
                  <a:srgbClr val="F26632"/>
                </a:solidFill>
                <a:latin typeface="Aptos" pitchFamily="34" charset="0"/>
                <a:ea typeface="Aptos" pitchFamily="34" charset="-122"/>
                <a:cs typeface="Aptos" pitchFamily="34" charset="-120"/>
              </a:rPr>
              <a:t>A SHORT BUSINESS NOVEL</a:t>
            </a:r>
            <a:endParaRPr lang="en-US" sz="800" dirty="0"/>
          </a:p>
        </p:txBody>
      </p:sp>
      <p:sp>
        <p:nvSpPr>
          <p:cNvPr id="4" name="Text 1"/>
          <p:cNvSpPr/>
          <p:nvPr/>
        </p:nvSpPr>
        <p:spPr>
          <a:xfrm>
            <a:off x="640080" y="5650992"/>
            <a:ext cx="6309360" cy="594360"/>
          </a:xfrm>
          <a:prstGeom prst="rect">
            <a:avLst/>
          </a:prstGeom>
          <a:noFill/>
          <a:ln/>
        </p:spPr>
        <p:txBody>
          <a:bodyPr wrap="square" lIns="0" tIns="0" rIns="0" bIns="0" rtlCol="0" anchor="ctr"/>
          <a:lstStyle/>
          <a:p>
            <a:pPr indent="0" marL="0">
              <a:buNone/>
            </a:pPr>
            <a:r>
              <a:rPr lang="en-US" sz="3400" b="1" dirty="0">
                <a:solidFill>
                  <a:srgbClr val="174A7C"/>
                </a:solidFill>
                <a:latin typeface="Aptos Display" pitchFamily="34" charset="0"/>
                <a:ea typeface="Aptos Display" pitchFamily="34" charset="-122"/>
                <a:cs typeface="Aptos Display" pitchFamily="34" charset="-120"/>
              </a:rPr>
              <a:t>Victor’s Story</a:t>
            </a:r>
            <a:endParaRPr lang="en-US" sz="3400" dirty="0"/>
          </a:p>
        </p:txBody>
      </p:sp>
      <p:sp>
        <p:nvSpPr>
          <p:cNvPr id="5" name="Text 2"/>
          <p:cNvSpPr/>
          <p:nvPr/>
        </p:nvSpPr>
        <p:spPr>
          <a:xfrm>
            <a:off x="658368" y="6355080"/>
            <a:ext cx="6217920" cy="310896"/>
          </a:xfrm>
          <a:prstGeom prst="rect">
            <a:avLst/>
          </a:prstGeom>
          <a:noFill/>
          <a:ln/>
        </p:spPr>
        <p:txBody>
          <a:bodyPr wrap="square" lIns="0" tIns="0" rIns="0" bIns="0" rtlCol="0" anchor="ctr"/>
          <a:lstStyle/>
          <a:p>
            <a:pPr indent="0" marL="0">
              <a:buNone/>
            </a:pPr>
            <a:r>
              <a:rPr lang="en-US" sz="1650" dirty="0">
                <a:solidFill>
                  <a:srgbClr val="111827"/>
                </a:solidFill>
                <a:latin typeface="Aptos Display" pitchFamily="34" charset="0"/>
                <a:ea typeface="Aptos Display" pitchFamily="34" charset="-122"/>
                <a:cs typeface="Aptos Display" pitchFamily="34" charset="-120"/>
              </a:rPr>
              <a:t>The Week the Dashboard Stayed Too Quiet</a:t>
            </a:r>
            <a:endParaRPr lang="en-US" sz="1650" dirty="0"/>
          </a:p>
        </p:txBody>
      </p:sp>
      <p:sp>
        <p:nvSpPr>
          <p:cNvPr id="6" name="Text 3"/>
          <p:cNvSpPr/>
          <p:nvPr/>
        </p:nvSpPr>
        <p:spPr>
          <a:xfrm>
            <a:off x="658368" y="6995160"/>
            <a:ext cx="6172200" cy="676656"/>
          </a:xfrm>
          <a:prstGeom prst="rect">
            <a:avLst/>
          </a:prstGeom>
          <a:noFill/>
          <a:ln/>
        </p:spPr>
        <p:txBody>
          <a:bodyPr wrap="square" lIns="0" tIns="0" rIns="0" bIns="0" rtlCol="0" anchor="ctr">
            <a:normAutofit/>
          </a:bodyPr>
          <a:lstStyle/>
          <a:p>
            <a:pPr indent="0" marL="0">
              <a:buNone/>
            </a:pPr>
            <a:r>
              <a:rPr lang="en-US" sz="1250" dirty="0">
                <a:solidFill>
                  <a:srgbClr val="222222"/>
                </a:solidFill>
                <a:latin typeface="Aptos" pitchFamily="34" charset="0"/>
                <a:ea typeface="Aptos" pitchFamily="34" charset="-122"/>
                <a:cs typeface="Aptos" pitchFamily="34" charset="-120"/>
              </a:rPr>
              <a:t>A business story about leadership, industrial pressure, follow-up files, and the role of a CEO inside NorthBridge Components.</a:t>
            </a:r>
            <a:endParaRPr lang="en-US" sz="1250" dirty="0"/>
          </a:p>
        </p:txBody>
      </p:sp>
      <p:sp>
        <p:nvSpPr>
          <p:cNvPr id="7" name="Text 4"/>
          <p:cNvSpPr/>
          <p:nvPr/>
        </p:nvSpPr>
        <p:spPr>
          <a:xfrm>
            <a:off x="658368" y="8001000"/>
            <a:ext cx="6172200" cy="1005840"/>
          </a:xfrm>
          <a:prstGeom prst="rect">
            <a:avLst/>
          </a:prstGeom>
          <a:noFill/>
          <a:ln/>
        </p:spPr>
        <p:txBody>
          <a:bodyPr wrap="square" lIns="0" tIns="0" rIns="0" bIns="0" rtlCol="0" anchor="ctr">
            <a:normAutofit/>
          </a:bodyPr>
          <a:lstStyle/>
          <a:p>
            <a:pPr indent="0" marL="0">
              <a:buNone/>
            </a:pPr>
            <a:r>
              <a:rPr lang="en-US" sz="1100" dirty="0">
                <a:solidFill>
                  <a:srgbClr val="5C6670"/>
                </a:solidFill>
                <a:latin typeface="Aptos" pitchFamily="34" charset="0"/>
                <a:ea typeface="Aptos" pitchFamily="34" charset="-122"/>
                <a:cs typeface="Aptos" pitchFamily="34" charset="-120"/>
              </a:rPr>
              <a:t>Victor is fictional, but the management situations are designed to feel familiar to industrial teams: priorities that compete, data that arrives too late, and decisions that need clear ownership.</a:t>
            </a:r>
            <a:endParaRPr lang="en-US" sz="1100" dirty="0"/>
          </a:p>
        </p:txBody>
      </p:sp>
      <p:sp>
        <p:nvSpPr>
          <p:cNvPr id="8" name="Text 5"/>
          <p:cNvSpPr/>
          <p:nvPr/>
        </p:nvSpPr>
        <p:spPr>
          <a:xfrm>
            <a:off x="658368" y="9921240"/>
            <a:ext cx="4846320" cy="201168"/>
          </a:xfrm>
          <a:prstGeom prst="rect">
            <a:avLst/>
          </a:prstGeom>
          <a:noFill/>
          <a:ln/>
        </p:spPr>
        <p:txBody>
          <a:bodyPr wrap="square" lIns="0" tIns="0" rIns="0" bIns="0" rtlCol="0" anchor="ctr"/>
          <a:lstStyle/>
          <a:p>
            <a:pPr indent="0" marL="0">
              <a:buNone/>
            </a:pPr>
            <a:r>
              <a:rPr lang="en-US" sz="830" dirty="0">
                <a:solidFill>
                  <a:srgbClr val="5C6670"/>
                </a:solidFill>
                <a:latin typeface="Aptos" pitchFamily="34" charset="0"/>
                <a:ea typeface="Aptos" pitchFamily="34" charset="-122"/>
                <a:cs typeface="Aptos" pitchFamily="34" charset="-120"/>
              </a:rPr>
              <a:t>Inventory Big Data character universe</a:t>
            </a:r>
            <a:endParaRPr lang="en-US" sz="830" dirty="0"/>
          </a:p>
        </p:txBody>
      </p:sp>
      <p:sp>
        <p:nvSpPr>
          <p:cNvPr id="9" name="Text 6"/>
          <p:cNvSpPr/>
          <p:nvPr/>
        </p:nvSpPr>
        <p:spPr>
          <a:xfrm>
            <a:off x="6537960" y="9921240"/>
            <a:ext cx="411480" cy="201168"/>
          </a:xfrm>
          <a:prstGeom prst="rect">
            <a:avLst/>
          </a:prstGeom>
          <a:noFill/>
          <a:ln/>
        </p:spPr>
        <p:txBody>
          <a:bodyPr wrap="square" lIns="0" tIns="0" rIns="0" bIns="0" rtlCol="0" anchor="ctr"/>
          <a:lstStyle/>
          <a:p>
            <a:pPr algn="r" indent="0" marL="0">
              <a:buNone/>
            </a:pPr>
            <a:r>
              <a:rPr lang="en-US" sz="830" dirty="0">
                <a:solidFill>
                  <a:srgbClr val="5C6670"/>
                </a:solidFill>
                <a:latin typeface="Aptos" pitchFamily="34" charset="0"/>
                <a:ea typeface="Aptos" pitchFamily="34" charset="-122"/>
                <a:cs typeface="Aptos" pitchFamily="34" charset="-120"/>
              </a:rPr>
              <a:t>01</a:t>
            </a:r>
            <a:endParaRPr lang="en-US" sz="83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02920" y="292608"/>
            <a:ext cx="1920240" cy="164592"/>
          </a:xfrm>
          <a:prstGeom prst="rect">
            <a:avLst/>
          </a:prstGeom>
          <a:noFill/>
          <a:ln/>
        </p:spPr>
        <p:txBody>
          <a:bodyPr wrap="square" lIns="0" tIns="0" rIns="0" bIns="0" rtlCol="0" anchor="ctr"/>
          <a:lstStyle/>
          <a:p>
            <a:pPr indent="0" marL="0">
              <a:buNone/>
            </a:pPr>
            <a:r>
              <a:rPr lang="en-US" sz="750" dirty="0">
                <a:solidFill>
                  <a:srgbClr val="5C6670"/>
                </a:solidFill>
                <a:latin typeface="Aptos" pitchFamily="34" charset="0"/>
                <a:ea typeface="Aptos" pitchFamily="34" charset="-122"/>
                <a:cs typeface="Aptos" pitchFamily="34" charset="-120"/>
              </a:rPr>
              <a:t>Victor’s Story</a:t>
            </a:r>
            <a:endParaRPr lang="en-US" sz="750" dirty="0"/>
          </a:p>
        </p:txBody>
      </p:sp>
      <p:sp>
        <p:nvSpPr>
          <p:cNvPr id="3" name="Text 1"/>
          <p:cNvSpPr/>
          <p:nvPr/>
        </p:nvSpPr>
        <p:spPr>
          <a:xfrm>
            <a:off x="2468880" y="292608"/>
            <a:ext cx="3017520" cy="164592"/>
          </a:xfrm>
          <a:prstGeom prst="rect">
            <a:avLst/>
          </a:prstGeom>
          <a:noFill/>
          <a:ln/>
        </p:spPr>
        <p:txBody>
          <a:bodyPr wrap="square" lIns="0" tIns="0" rIns="0" bIns="0" rtlCol="0" anchor="ctr"/>
          <a:lstStyle/>
          <a:p>
            <a:pPr algn="ctr" indent="0" marL="0">
              <a:buNone/>
            </a:pPr>
            <a:r>
              <a:rPr lang="en-US" sz="750" dirty="0">
                <a:solidFill>
                  <a:srgbClr val="5C6670"/>
                </a:solidFill>
                <a:latin typeface="Aptos" pitchFamily="34" charset="0"/>
                <a:ea typeface="Aptos" pitchFamily="34" charset="-122"/>
                <a:cs typeface="Aptos" pitchFamily="34" charset="-120"/>
              </a:rPr>
              <a:t>Chapter 7</a:t>
            </a:r>
            <a:endParaRPr lang="en-US" sz="750" dirty="0"/>
          </a:p>
        </p:txBody>
      </p:sp>
      <p:sp>
        <p:nvSpPr>
          <p:cNvPr id="4" name="Text 2"/>
          <p:cNvSpPr/>
          <p:nvPr/>
        </p:nvSpPr>
        <p:spPr>
          <a:xfrm>
            <a:off x="6629400" y="292608"/>
            <a:ext cx="411480" cy="164592"/>
          </a:xfrm>
          <a:prstGeom prst="rect">
            <a:avLst/>
          </a:prstGeom>
          <a:noFill/>
          <a:ln/>
        </p:spPr>
        <p:txBody>
          <a:bodyPr wrap="square" lIns="0" tIns="0" rIns="0" bIns="0" rtlCol="0" anchor="ctr"/>
          <a:lstStyle/>
          <a:p>
            <a:pPr algn="r" indent="0" marL="0">
              <a:buNone/>
            </a:pPr>
            <a:r>
              <a:rPr lang="en-US" sz="750" dirty="0">
                <a:solidFill>
                  <a:srgbClr val="5C6670"/>
                </a:solidFill>
                <a:latin typeface="Aptos" pitchFamily="34" charset="0"/>
                <a:ea typeface="Aptos" pitchFamily="34" charset="-122"/>
                <a:cs typeface="Aptos" pitchFamily="34" charset="-120"/>
              </a:rPr>
              <a:t>10</a:t>
            </a:r>
            <a:endParaRPr lang="en-US" sz="750" dirty="0"/>
          </a:p>
        </p:txBody>
      </p:sp>
      <p:sp>
        <p:nvSpPr>
          <p:cNvPr id="5" name="Text 3"/>
          <p:cNvSpPr/>
          <p:nvPr/>
        </p:nvSpPr>
        <p:spPr>
          <a:xfrm>
            <a:off x="502920" y="530352"/>
            <a:ext cx="6583680" cy="137160"/>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6" name="Text 4"/>
          <p:cNvSpPr/>
          <p:nvPr/>
        </p:nvSpPr>
        <p:spPr>
          <a:xfrm>
            <a:off x="502920" y="10168128"/>
            <a:ext cx="2743200" cy="164592"/>
          </a:xfrm>
          <a:prstGeom prst="rect">
            <a:avLst/>
          </a:prstGeom>
          <a:noFill/>
          <a:ln/>
        </p:spPr>
        <p:txBody>
          <a:bodyPr wrap="square" lIns="0" tIns="0" rIns="0" bIns="0" rtlCol="0" anchor="ctr"/>
          <a:lstStyle/>
          <a:p>
            <a:pPr indent="0" marL="0">
              <a:buNone/>
            </a:pPr>
            <a:r>
              <a:rPr lang="en-US" sz="720" dirty="0">
                <a:solidFill>
                  <a:srgbClr val="5C6670"/>
                </a:solidFill>
                <a:latin typeface="Aptos" pitchFamily="34" charset="0"/>
                <a:ea typeface="Aptos" pitchFamily="34" charset="-122"/>
                <a:cs typeface="Aptos" pitchFamily="34" charset="-120"/>
              </a:rPr>
              <a:t>Inventory Big Data character universe</a:t>
            </a:r>
            <a:endParaRPr lang="en-US" sz="720" dirty="0"/>
          </a:p>
        </p:txBody>
      </p:sp>
      <p:sp>
        <p:nvSpPr>
          <p:cNvPr id="7" name="Text 5"/>
          <p:cNvSpPr/>
          <p:nvPr/>
        </p:nvSpPr>
        <p:spPr>
          <a:xfrm>
            <a:off x="502920" y="9966960"/>
            <a:ext cx="6583680" cy="109728"/>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8" name="Text 6"/>
          <p:cNvSpPr/>
          <p:nvPr/>
        </p:nvSpPr>
        <p:spPr>
          <a:xfrm>
            <a:off x="502920" y="868680"/>
            <a:ext cx="6583680" cy="384048"/>
          </a:xfrm>
          <a:prstGeom prst="rect">
            <a:avLst/>
          </a:prstGeom>
          <a:noFill/>
          <a:ln/>
        </p:spPr>
        <p:txBody>
          <a:bodyPr wrap="square" lIns="0" tIns="0" rIns="0" bIns="0" rtlCol="0" anchor="ctr">
            <a:normAutofit/>
          </a:bodyPr>
          <a:lstStyle/>
          <a:p>
            <a:pPr indent="0" marL="0">
              <a:buNone/>
            </a:pPr>
            <a:r>
              <a:rPr lang="en-US" sz="2100" b="1" dirty="0">
                <a:solidFill>
                  <a:srgbClr val="174A7C"/>
                </a:solidFill>
                <a:latin typeface="Aptos Display" pitchFamily="34" charset="0"/>
                <a:ea typeface="Aptos Display" pitchFamily="34" charset="-122"/>
                <a:cs typeface="Aptos Display" pitchFamily="34" charset="-120"/>
              </a:rPr>
              <a:t>Wednesday review</a:t>
            </a:r>
            <a:endParaRPr lang="en-US" sz="2100" dirty="0"/>
          </a:p>
        </p:txBody>
      </p:sp>
      <p:sp>
        <p:nvSpPr>
          <p:cNvPr id="9" name="Text 7"/>
          <p:cNvSpPr/>
          <p:nvPr/>
        </p:nvSpPr>
        <p:spPr>
          <a:xfrm>
            <a:off x="521208" y="1307592"/>
            <a:ext cx="6400800" cy="228600"/>
          </a:xfrm>
          <a:prstGeom prst="rect">
            <a:avLst/>
          </a:prstGeom>
          <a:noFill/>
          <a:ln/>
        </p:spPr>
        <p:txBody>
          <a:bodyPr wrap="square" lIns="0" tIns="0" rIns="0" bIns="0" rtlCol="0" anchor="ctr">
            <a:normAutofit/>
          </a:bodyPr>
          <a:lstStyle/>
          <a:p>
            <a:pPr indent="0" marL="0">
              <a:buNone/>
            </a:pPr>
            <a:r>
              <a:rPr lang="en-US" sz="950" i="1" dirty="0">
                <a:solidFill>
                  <a:srgbClr val="F26632"/>
                </a:solidFill>
                <a:latin typeface="Aptos" pitchFamily="34" charset="0"/>
                <a:ea typeface="Aptos" pitchFamily="34" charset="-122"/>
                <a:cs typeface="Aptos" pitchFamily="34" charset="-120"/>
              </a:rPr>
              <a:t>The recovery plan starts to work</a:t>
            </a:r>
            <a:endParaRPr lang="en-US" sz="950" dirty="0"/>
          </a:p>
        </p:txBody>
      </p:sp>
      <p:sp>
        <p:nvSpPr>
          <p:cNvPr id="10" name="Text 8"/>
          <p:cNvSpPr/>
          <p:nvPr/>
        </p:nvSpPr>
        <p:spPr>
          <a:xfrm>
            <a:off x="585216" y="1719072"/>
            <a:ext cx="3017520" cy="745236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On Wednesday morning, the leadership team arrived with better preparation. The supplier had confirmed the first recovery quantity. Production had protected the most sensitive order without disturbing the full sequence. Customer support had not needed to escalate externally. Finance had separated the urgent transport cost from the normal monthly cost base.</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Victor did not call it a success. He called it a controlled situation. There was a difference.</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Success would mean the root cause had been understood and reduced. Control meant the immediate risk was now visible, owned, and followed. In industry, control often comes before comfort. Victor wanted the team to remember that.</a:t>
            </a:r>
            <a:endParaRPr lang="en-US" sz="1060" dirty="0"/>
          </a:p>
        </p:txBody>
      </p:sp>
      <p:sp>
        <p:nvSpPr>
          <p:cNvPr id="11" name="Text 9"/>
          <p:cNvSpPr/>
          <p:nvPr/>
        </p:nvSpPr>
        <p:spPr>
          <a:xfrm>
            <a:off x="3950208" y="1719072"/>
            <a:ext cx="3017520" cy="745236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He asked James to show the trend from the last three months. The supplier family had already appeared twice in the shortage file. The demand pattern had changed slightly. Consumption was faster on one product family. Purchasing lead time in the system had not been updated after the supplier changed its confirmation process.</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The team had contained the fire, but the fuel was still present.</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Victor looked at the group. “The emergency is under control. The system is not.”</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This time, nobody tried to defend the old file. James proposed a review of lead times and alert thresholds. Production agreed to verify whether the consumption change was temporary or linked to a stable mix shift. Finance asked that the cost of repeated emergency actions be reviewed separately from standard procurement performance.</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The meeting moved from reaction to learning. That was the moment Victor had been waiting for.</a:t>
            </a:r>
            <a:endParaRPr lang="en-US" sz="1060" dirty="0"/>
          </a:p>
        </p:txBody>
      </p:sp>
      <p:sp>
        <p:nvSpPr>
          <p:cNvPr id="12" name="Text 10"/>
          <p:cNvSpPr/>
          <p:nvPr/>
        </p:nvSpPr>
        <p:spPr>
          <a:xfrm>
            <a:off x="777240" y="9491472"/>
            <a:ext cx="6080760" cy="310896"/>
          </a:xfrm>
          <a:prstGeom prst="rect">
            <a:avLst/>
          </a:prstGeom>
          <a:noFill/>
          <a:ln/>
        </p:spPr>
        <p:txBody>
          <a:bodyPr wrap="square" lIns="0" tIns="0" rIns="0" bIns="0" rtlCol="0" anchor="ctr">
            <a:normAutofit/>
          </a:bodyPr>
          <a:lstStyle/>
          <a:p>
            <a:pPr algn="ctr" indent="0" marL="0">
              <a:buNone/>
            </a:pPr>
            <a:r>
              <a:rPr lang="en-US" sz="1030" i="1" dirty="0">
                <a:solidFill>
                  <a:srgbClr val="174A7C"/>
                </a:solidFill>
                <a:latin typeface="Aptos" pitchFamily="34" charset="0"/>
                <a:ea typeface="Aptos" pitchFamily="34" charset="-122"/>
                <a:cs typeface="Aptos" pitchFamily="34" charset="-120"/>
              </a:rPr>
              <a:t>“In industry, control often arrives before comfort.”</a:t>
            </a:r>
            <a:endParaRPr lang="en-US" sz="103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02920" y="292608"/>
            <a:ext cx="1920240" cy="164592"/>
          </a:xfrm>
          <a:prstGeom prst="rect">
            <a:avLst/>
          </a:prstGeom>
          <a:noFill/>
          <a:ln/>
        </p:spPr>
        <p:txBody>
          <a:bodyPr wrap="square" lIns="0" tIns="0" rIns="0" bIns="0" rtlCol="0" anchor="ctr"/>
          <a:lstStyle/>
          <a:p>
            <a:pPr indent="0" marL="0">
              <a:buNone/>
            </a:pPr>
            <a:r>
              <a:rPr lang="en-US" sz="750" dirty="0">
                <a:solidFill>
                  <a:srgbClr val="5C6670"/>
                </a:solidFill>
                <a:latin typeface="Aptos" pitchFamily="34" charset="0"/>
                <a:ea typeface="Aptos" pitchFamily="34" charset="-122"/>
                <a:cs typeface="Aptos" pitchFamily="34" charset="-120"/>
              </a:rPr>
              <a:t>Victor’s Story</a:t>
            </a:r>
            <a:endParaRPr lang="en-US" sz="750" dirty="0"/>
          </a:p>
        </p:txBody>
      </p:sp>
      <p:sp>
        <p:nvSpPr>
          <p:cNvPr id="3" name="Text 1"/>
          <p:cNvSpPr/>
          <p:nvPr/>
        </p:nvSpPr>
        <p:spPr>
          <a:xfrm>
            <a:off x="2468880" y="292608"/>
            <a:ext cx="3017520" cy="164592"/>
          </a:xfrm>
          <a:prstGeom prst="rect">
            <a:avLst/>
          </a:prstGeom>
          <a:noFill/>
          <a:ln/>
        </p:spPr>
        <p:txBody>
          <a:bodyPr wrap="square" lIns="0" tIns="0" rIns="0" bIns="0" rtlCol="0" anchor="ctr"/>
          <a:lstStyle/>
          <a:p>
            <a:pPr algn="ctr" indent="0" marL="0">
              <a:buNone/>
            </a:pPr>
            <a:r>
              <a:rPr lang="en-US" sz="750" dirty="0">
                <a:solidFill>
                  <a:srgbClr val="5C6670"/>
                </a:solidFill>
                <a:latin typeface="Aptos" pitchFamily="34" charset="0"/>
                <a:ea typeface="Aptos" pitchFamily="34" charset="-122"/>
                <a:cs typeface="Aptos" pitchFamily="34" charset="-120"/>
              </a:rPr>
              <a:t>Chapter 8</a:t>
            </a:r>
            <a:endParaRPr lang="en-US" sz="750" dirty="0"/>
          </a:p>
        </p:txBody>
      </p:sp>
      <p:sp>
        <p:nvSpPr>
          <p:cNvPr id="4" name="Text 2"/>
          <p:cNvSpPr/>
          <p:nvPr/>
        </p:nvSpPr>
        <p:spPr>
          <a:xfrm>
            <a:off x="6629400" y="292608"/>
            <a:ext cx="411480" cy="164592"/>
          </a:xfrm>
          <a:prstGeom prst="rect">
            <a:avLst/>
          </a:prstGeom>
          <a:noFill/>
          <a:ln/>
        </p:spPr>
        <p:txBody>
          <a:bodyPr wrap="square" lIns="0" tIns="0" rIns="0" bIns="0" rtlCol="0" anchor="ctr"/>
          <a:lstStyle/>
          <a:p>
            <a:pPr algn="r" indent="0" marL="0">
              <a:buNone/>
            </a:pPr>
            <a:r>
              <a:rPr lang="en-US" sz="750" dirty="0">
                <a:solidFill>
                  <a:srgbClr val="5C6670"/>
                </a:solidFill>
                <a:latin typeface="Aptos" pitchFamily="34" charset="0"/>
                <a:ea typeface="Aptos" pitchFamily="34" charset="-122"/>
                <a:cs typeface="Aptos" pitchFamily="34" charset="-120"/>
              </a:rPr>
              <a:t>11</a:t>
            </a:r>
            <a:endParaRPr lang="en-US" sz="750" dirty="0"/>
          </a:p>
        </p:txBody>
      </p:sp>
      <p:sp>
        <p:nvSpPr>
          <p:cNvPr id="5" name="Text 3"/>
          <p:cNvSpPr/>
          <p:nvPr/>
        </p:nvSpPr>
        <p:spPr>
          <a:xfrm>
            <a:off x="502920" y="530352"/>
            <a:ext cx="6583680" cy="137160"/>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6" name="Text 4"/>
          <p:cNvSpPr/>
          <p:nvPr/>
        </p:nvSpPr>
        <p:spPr>
          <a:xfrm>
            <a:off x="502920" y="10168128"/>
            <a:ext cx="2743200" cy="164592"/>
          </a:xfrm>
          <a:prstGeom prst="rect">
            <a:avLst/>
          </a:prstGeom>
          <a:noFill/>
          <a:ln/>
        </p:spPr>
        <p:txBody>
          <a:bodyPr wrap="square" lIns="0" tIns="0" rIns="0" bIns="0" rtlCol="0" anchor="ctr"/>
          <a:lstStyle/>
          <a:p>
            <a:pPr indent="0" marL="0">
              <a:buNone/>
            </a:pPr>
            <a:r>
              <a:rPr lang="en-US" sz="720" dirty="0">
                <a:solidFill>
                  <a:srgbClr val="5C6670"/>
                </a:solidFill>
                <a:latin typeface="Aptos" pitchFamily="34" charset="0"/>
                <a:ea typeface="Aptos" pitchFamily="34" charset="-122"/>
                <a:cs typeface="Aptos" pitchFamily="34" charset="-120"/>
              </a:rPr>
              <a:t>Inventory Big Data character universe</a:t>
            </a:r>
            <a:endParaRPr lang="en-US" sz="720" dirty="0"/>
          </a:p>
        </p:txBody>
      </p:sp>
      <p:sp>
        <p:nvSpPr>
          <p:cNvPr id="7" name="Text 5"/>
          <p:cNvSpPr/>
          <p:nvPr/>
        </p:nvSpPr>
        <p:spPr>
          <a:xfrm>
            <a:off x="502920" y="9966960"/>
            <a:ext cx="6583680" cy="109728"/>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8" name="Text 6"/>
          <p:cNvSpPr/>
          <p:nvPr/>
        </p:nvSpPr>
        <p:spPr>
          <a:xfrm>
            <a:off x="502920" y="868680"/>
            <a:ext cx="6583680" cy="384048"/>
          </a:xfrm>
          <a:prstGeom prst="rect">
            <a:avLst/>
          </a:prstGeom>
          <a:noFill/>
          <a:ln/>
        </p:spPr>
        <p:txBody>
          <a:bodyPr wrap="square" lIns="0" tIns="0" rIns="0" bIns="0" rtlCol="0" anchor="ctr">
            <a:normAutofit/>
          </a:bodyPr>
          <a:lstStyle/>
          <a:p>
            <a:pPr indent="0" marL="0">
              <a:buNone/>
            </a:pPr>
            <a:r>
              <a:rPr lang="en-US" sz="2100" b="1" dirty="0">
                <a:solidFill>
                  <a:srgbClr val="174A7C"/>
                </a:solidFill>
                <a:latin typeface="Aptos Display" pitchFamily="34" charset="0"/>
                <a:ea typeface="Aptos Display" pitchFamily="34" charset="-122"/>
                <a:cs typeface="Aptos Display" pitchFamily="34" charset="-120"/>
              </a:rPr>
              <a:t>From fire to system</a:t>
            </a:r>
            <a:endParaRPr lang="en-US" sz="2100" dirty="0"/>
          </a:p>
        </p:txBody>
      </p:sp>
      <p:sp>
        <p:nvSpPr>
          <p:cNvPr id="9" name="Text 7"/>
          <p:cNvSpPr/>
          <p:nvPr/>
        </p:nvSpPr>
        <p:spPr>
          <a:xfrm>
            <a:off x="521208" y="1307592"/>
            <a:ext cx="6400800" cy="228600"/>
          </a:xfrm>
          <a:prstGeom prst="rect">
            <a:avLst/>
          </a:prstGeom>
          <a:noFill/>
          <a:ln/>
        </p:spPr>
        <p:txBody>
          <a:bodyPr wrap="square" lIns="0" tIns="0" rIns="0" bIns="0" rtlCol="0" anchor="ctr">
            <a:normAutofit/>
          </a:bodyPr>
          <a:lstStyle/>
          <a:p>
            <a:pPr indent="0" marL="0">
              <a:buNone/>
            </a:pPr>
            <a:r>
              <a:rPr lang="en-US" sz="950" i="1" dirty="0">
                <a:solidFill>
                  <a:srgbClr val="F26632"/>
                </a:solidFill>
                <a:latin typeface="Aptos" pitchFamily="34" charset="0"/>
                <a:ea typeface="Aptos" pitchFamily="34" charset="-122"/>
                <a:cs typeface="Aptos" pitchFamily="34" charset="-120"/>
              </a:rPr>
              <a:t>The deeper cause becomes visible</a:t>
            </a:r>
            <a:endParaRPr lang="en-US" sz="950" dirty="0"/>
          </a:p>
        </p:txBody>
      </p:sp>
      <p:pic>
        <p:nvPicPr>
          <p:cNvPr id="10" name="Image 0" descr="/mnt/data/a_wide_cinematic_corporate_industrial_scene_insid_batch_3.png">    </p:cNvPr>
          <p:cNvPicPr>
            <a:picLocks noChangeAspect="1"/>
          </p:cNvPicPr>
          <p:nvPr/>
        </p:nvPicPr>
        <p:blipFill>
          <a:blip r:embed="rId1"/>
          <a:srcRect l="0" r="0" t="17544" b="17544"/>
          <a:stretch/>
        </p:blipFill>
        <p:spPr>
          <a:xfrm>
            <a:off x="585216" y="1700784"/>
            <a:ext cx="6382512" cy="2331720"/>
          </a:xfrm>
          <a:prstGeom prst="rect">
            <a:avLst/>
          </a:prstGeom>
        </p:spPr>
      </p:pic>
      <p:sp>
        <p:nvSpPr>
          <p:cNvPr id="11" name="Text 8"/>
          <p:cNvSpPr/>
          <p:nvPr/>
        </p:nvSpPr>
        <p:spPr>
          <a:xfrm>
            <a:off x="585216" y="4315968"/>
            <a:ext cx="3017520" cy="466344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By Thursday, the investigation no longer focused on the late shipment alone. James brought a simple analysis: the material family had a stock coverage that looked acceptable on average, but the average hid a timing problem. One component was consumed faster during specific production sequences. Another component had a longer practical lead time than the master data suggested.</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Marlon added that the issue had been visible in preparation work before it became visible in the global KPI. The store had adapted locally twice, but those adaptations had not been converted into a parameter review. Production confirmed that the product mix had changed enough to make old assumptions less reliable.</a:t>
            </a:r>
            <a:endParaRPr lang="en-US" sz="1060" dirty="0"/>
          </a:p>
        </p:txBody>
      </p:sp>
      <p:sp>
        <p:nvSpPr>
          <p:cNvPr id="12" name="Text 9"/>
          <p:cNvSpPr/>
          <p:nvPr/>
        </p:nvSpPr>
        <p:spPr>
          <a:xfrm>
            <a:off x="3950208" y="4315968"/>
            <a:ext cx="3017520" cy="466344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Victor listened and asked each function to separate facts from interpretations. The team built three columns on the screen: what is proven, what is suspected, and what must be checked before Friday.</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The distinction mattered. It prevented the discussion from becoming a search for blame. It also prevented the company from changing parameters based on fear. A CEO does not only push action; he protects decision quality when pressure makes shortcuts attractive.</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By the end of the meeting, the conclusion was clearer. The supplier delay had triggered the week’s tension, but the deeper weakness was the company’s follow-up rhythm around changing consumption, practical lead time, and escalation thresholds.</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Victor did not need a long report. He needed a decision structure. The team would update the parameter review process, add an early warning to the weekly file, and create a review rule for repeated shortage signals.</a:t>
            </a:r>
            <a:endParaRPr lang="en-US" sz="1060" dirty="0"/>
          </a:p>
        </p:txBody>
      </p:sp>
      <p:sp>
        <p:nvSpPr>
          <p:cNvPr id="13" name="Text 10"/>
          <p:cNvSpPr/>
          <p:nvPr/>
        </p:nvSpPr>
        <p:spPr>
          <a:xfrm>
            <a:off x="777240" y="9491472"/>
            <a:ext cx="6080760" cy="310896"/>
          </a:xfrm>
          <a:prstGeom prst="rect">
            <a:avLst/>
          </a:prstGeom>
          <a:noFill/>
          <a:ln/>
        </p:spPr>
        <p:txBody>
          <a:bodyPr wrap="square" lIns="0" tIns="0" rIns="0" bIns="0" rtlCol="0" anchor="ctr">
            <a:normAutofit/>
          </a:bodyPr>
          <a:lstStyle/>
          <a:p>
            <a:pPr algn="ctr" indent="0" marL="0">
              <a:buNone/>
            </a:pPr>
            <a:r>
              <a:rPr lang="en-US" sz="1030" i="1" dirty="0">
                <a:solidFill>
                  <a:srgbClr val="174A7C"/>
                </a:solidFill>
                <a:latin typeface="Aptos" pitchFamily="34" charset="0"/>
                <a:ea typeface="Aptos" pitchFamily="34" charset="-122"/>
                <a:cs typeface="Aptos" pitchFamily="34" charset="-120"/>
              </a:rPr>
              <a:t>“A solved symptom is not the same thing as a stronger system.”</a:t>
            </a:r>
            <a:endParaRPr lang="en-US" sz="103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02920" y="292608"/>
            <a:ext cx="1920240" cy="164592"/>
          </a:xfrm>
          <a:prstGeom prst="rect">
            <a:avLst/>
          </a:prstGeom>
          <a:noFill/>
          <a:ln/>
        </p:spPr>
        <p:txBody>
          <a:bodyPr wrap="square" lIns="0" tIns="0" rIns="0" bIns="0" rtlCol="0" anchor="ctr"/>
          <a:lstStyle/>
          <a:p>
            <a:pPr indent="0" marL="0">
              <a:buNone/>
            </a:pPr>
            <a:r>
              <a:rPr lang="en-US" sz="750" dirty="0">
                <a:solidFill>
                  <a:srgbClr val="5C6670"/>
                </a:solidFill>
                <a:latin typeface="Aptos" pitchFamily="34" charset="0"/>
                <a:ea typeface="Aptos" pitchFamily="34" charset="-122"/>
                <a:cs typeface="Aptos" pitchFamily="34" charset="-120"/>
              </a:rPr>
              <a:t>Victor’s Story</a:t>
            </a:r>
            <a:endParaRPr lang="en-US" sz="750" dirty="0"/>
          </a:p>
        </p:txBody>
      </p:sp>
      <p:sp>
        <p:nvSpPr>
          <p:cNvPr id="3" name="Text 1"/>
          <p:cNvSpPr/>
          <p:nvPr/>
        </p:nvSpPr>
        <p:spPr>
          <a:xfrm>
            <a:off x="2468880" y="292608"/>
            <a:ext cx="3017520" cy="164592"/>
          </a:xfrm>
          <a:prstGeom prst="rect">
            <a:avLst/>
          </a:prstGeom>
          <a:noFill/>
          <a:ln/>
        </p:spPr>
        <p:txBody>
          <a:bodyPr wrap="square" lIns="0" tIns="0" rIns="0" bIns="0" rtlCol="0" anchor="ctr"/>
          <a:lstStyle/>
          <a:p>
            <a:pPr algn="ctr" indent="0" marL="0">
              <a:buNone/>
            </a:pPr>
            <a:r>
              <a:rPr lang="en-US" sz="750" dirty="0">
                <a:solidFill>
                  <a:srgbClr val="5C6670"/>
                </a:solidFill>
                <a:latin typeface="Aptos" pitchFamily="34" charset="0"/>
                <a:ea typeface="Aptos" pitchFamily="34" charset="-122"/>
                <a:cs typeface="Aptos" pitchFamily="34" charset="-120"/>
              </a:rPr>
              <a:t>Chapter 9</a:t>
            </a:r>
            <a:endParaRPr lang="en-US" sz="750" dirty="0"/>
          </a:p>
        </p:txBody>
      </p:sp>
      <p:sp>
        <p:nvSpPr>
          <p:cNvPr id="4" name="Text 2"/>
          <p:cNvSpPr/>
          <p:nvPr/>
        </p:nvSpPr>
        <p:spPr>
          <a:xfrm>
            <a:off x="6629400" y="292608"/>
            <a:ext cx="411480" cy="164592"/>
          </a:xfrm>
          <a:prstGeom prst="rect">
            <a:avLst/>
          </a:prstGeom>
          <a:noFill/>
          <a:ln/>
        </p:spPr>
        <p:txBody>
          <a:bodyPr wrap="square" lIns="0" tIns="0" rIns="0" bIns="0" rtlCol="0" anchor="ctr"/>
          <a:lstStyle/>
          <a:p>
            <a:pPr algn="r" indent="0" marL="0">
              <a:buNone/>
            </a:pPr>
            <a:r>
              <a:rPr lang="en-US" sz="750" dirty="0">
                <a:solidFill>
                  <a:srgbClr val="5C6670"/>
                </a:solidFill>
                <a:latin typeface="Aptos" pitchFamily="34" charset="0"/>
                <a:ea typeface="Aptos" pitchFamily="34" charset="-122"/>
                <a:cs typeface="Aptos" pitchFamily="34" charset="-120"/>
              </a:rPr>
              <a:t>12</a:t>
            </a:r>
            <a:endParaRPr lang="en-US" sz="750" dirty="0"/>
          </a:p>
        </p:txBody>
      </p:sp>
      <p:sp>
        <p:nvSpPr>
          <p:cNvPr id="5" name="Text 3"/>
          <p:cNvSpPr/>
          <p:nvPr/>
        </p:nvSpPr>
        <p:spPr>
          <a:xfrm>
            <a:off x="502920" y="530352"/>
            <a:ext cx="6583680" cy="137160"/>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6" name="Text 4"/>
          <p:cNvSpPr/>
          <p:nvPr/>
        </p:nvSpPr>
        <p:spPr>
          <a:xfrm>
            <a:off x="502920" y="10168128"/>
            <a:ext cx="2743200" cy="164592"/>
          </a:xfrm>
          <a:prstGeom prst="rect">
            <a:avLst/>
          </a:prstGeom>
          <a:noFill/>
          <a:ln/>
        </p:spPr>
        <p:txBody>
          <a:bodyPr wrap="square" lIns="0" tIns="0" rIns="0" bIns="0" rtlCol="0" anchor="ctr"/>
          <a:lstStyle/>
          <a:p>
            <a:pPr indent="0" marL="0">
              <a:buNone/>
            </a:pPr>
            <a:r>
              <a:rPr lang="en-US" sz="720" dirty="0">
                <a:solidFill>
                  <a:srgbClr val="5C6670"/>
                </a:solidFill>
                <a:latin typeface="Aptos" pitchFamily="34" charset="0"/>
                <a:ea typeface="Aptos" pitchFamily="34" charset="-122"/>
                <a:cs typeface="Aptos" pitchFamily="34" charset="-120"/>
              </a:rPr>
              <a:t>Inventory Big Data character universe</a:t>
            </a:r>
            <a:endParaRPr lang="en-US" sz="720" dirty="0"/>
          </a:p>
        </p:txBody>
      </p:sp>
      <p:sp>
        <p:nvSpPr>
          <p:cNvPr id="7" name="Text 5"/>
          <p:cNvSpPr/>
          <p:nvPr/>
        </p:nvSpPr>
        <p:spPr>
          <a:xfrm>
            <a:off x="502920" y="9966960"/>
            <a:ext cx="6583680" cy="109728"/>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8" name="Text 6"/>
          <p:cNvSpPr/>
          <p:nvPr/>
        </p:nvSpPr>
        <p:spPr>
          <a:xfrm>
            <a:off x="502920" y="868680"/>
            <a:ext cx="6583680" cy="384048"/>
          </a:xfrm>
          <a:prstGeom prst="rect">
            <a:avLst/>
          </a:prstGeom>
          <a:noFill/>
          <a:ln/>
        </p:spPr>
        <p:txBody>
          <a:bodyPr wrap="square" lIns="0" tIns="0" rIns="0" bIns="0" rtlCol="0" anchor="ctr">
            <a:normAutofit/>
          </a:bodyPr>
          <a:lstStyle/>
          <a:p>
            <a:pPr indent="0" marL="0">
              <a:buNone/>
            </a:pPr>
            <a:r>
              <a:rPr lang="en-US" sz="2100" b="1" dirty="0">
                <a:solidFill>
                  <a:srgbClr val="174A7C"/>
                </a:solidFill>
                <a:latin typeface="Aptos Display" pitchFamily="34" charset="0"/>
                <a:ea typeface="Aptos Display" pitchFamily="34" charset="-122"/>
                <a:cs typeface="Aptos Display" pitchFamily="34" charset="-120"/>
              </a:rPr>
              <a:t>The role of data</a:t>
            </a:r>
            <a:endParaRPr lang="en-US" sz="2100" dirty="0"/>
          </a:p>
        </p:txBody>
      </p:sp>
      <p:sp>
        <p:nvSpPr>
          <p:cNvPr id="9" name="Text 7"/>
          <p:cNvSpPr/>
          <p:nvPr/>
        </p:nvSpPr>
        <p:spPr>
          <a:xfrm>
            <a:off x="521208" y="1307592"/>
            <a:ext cx="6400800" cy="228600"/>
          </a:xfrm>
          <a:prstGeom prst="rect">
            <a:avLst/>
          </a:prstGeom>
          <a:noFill/>
          <a:ln/>
        </p:spPr>
        <p:txBody>
          <a:bodyPr wrap="square" lIns="0" tIns="0" rIns="0" bIns="0" rtlCol="0" anchor="ctr">
            <a:normAutofit/>
          </a:bodyPr>
          <a:lstStyle/>
          <a:p>
            <a:pPr indent="0" marL="0">
              <a:buNone/>
            </a:pPr>
            <a:r>
              <a:rPr lang="en-US" sz="950" i="1" dirty="0">
                <a:solidFill>
                  <a:srgbClr val="F26632"/>
                </a:solidFill>
                <a:latin typeface="Aptos" pitchFamily="34" charset="0"/>
                <a:ea typeface="Aptos" pitchFamily="34" charset="-122"/>
                <a:cs typeface="Aptos" pitchFamily="34" charset="-120"/>
              </a:rPr>
              <a:t>Numbers are useful only when they change the conversation</a:t>
            </a:r>
            <a:endParaRPr lang="en-US" sz="950" dirty="0"/>
          </a:p>
        </p:txBody>
      </p:sp>
      <p:sp>
        <p:nvSpPr>
          <p:cNvPr id="10" name="Text 8"/>
          <p:cNvSpPr/>
          <p:nvPr/>
        </p:nvSpPr>
        <p:spPr>
          <a:xfrm>
            <a:off x="585216" y="1719072"/>
            <a:ext cx="3017520" cy="745236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The week gave Victor a useful reminder: data does not manage the company by itself. A dashboard can show a signal, but it cannot decide whether the signal is local or strategic. A KPI can show a deviation, but it cannot assign ownership. A file can record a risk, but it cannot force the team to review it on time.</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The value of data appears when it changes the quality of the conversation. On Monday, the company had scattered data. By Thursday, the same data had become a shared view: impacted orders, owner, deadline, financial exposure, practical consequence, and deeper cause.</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That transformation was the real work.</a:t>
            </a:r>
            <a:endParaRPr lang="en-US" sz="1060" dirty="0"/>
          </a:p>
        </p:txBody>
      </p:sp>
      <p:sp>
        <p:nvSpPr>
          <p:cNvPr id="11" name="Text 9"/>
          <p:cNvSpPr/>
          <p:nvPr/>
        </p:nvSpPr>
        <p:spPr>
          <a:xfrm>
            <a:off x="3950208" y="1719072"/>
            <a:ext cx="3017520" cy="745236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Victor asked the team to keep the recovery file simple. He did not want a beautiful document that nobody would use. He wanted a file that could answer six questions in less than five minutes: What is the issue? What is the impact? Who owns it? What is the next action? When is the next review? What changes if we do nothing?</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The finance director added one more question: “What is the cost of not deciding?”</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Victor smiled. That was the right kind of question. It connected delay, uncertainty, and money without reducing the problem to a financial spreadsheet. The company needed operational facts, but it also needed business consequences.</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That afternoon, the team agreed on a new weekly review line for repeated weak signals. A problem would no longer need to become dramatic before it became visible at executive level.</a:t>
            </a:r>
            <a:endParaRPr lang="en-US" sz="1060" dirty="0"/>
          </a:p>
        </p:txBody>
      </p:sp>
      <p:sp>
        <p:nvSpPr>
          <p:cNvPr id="12" name="Text 10"/>
          <p:cNvSpPr/>
          <p:nvPr/>
        </p:nvSpPr>
        <p:spPr>
          <a:xfrm>
            <a:off x="777240" y="9491472"/>
            <a:ext cx="6080760" cy="310896"/>
          </a:xfrm>
          <a:prstGeom prst="rect">
            <a:avLst/>
          </a:prstGeom>
          <a:noFill/>
          <a:ln/>
        </p:spPr>
        <p:txBody>
          <a:bodyPr wrap="square" lIns="0" tIns="0" rIns="0" bIns="0" rtlCol="0" anchor="ctr">
            <a:normAutofit/>
          </a:bodyPr>
          <a:lstStyle/>
          <a:p>
            <a:pPr algn="ctr" indent="0" marL="0">
              <a:buNone/>
            </a:pPr>
            <a:r>
              <a:rPr lang="en-US" sz="1030" i="1" dirty="0">
                <a:solidFill>
                  <a:srgbClr val="174A7C"/>
                </a:solidFill>
                <a:latin typeface="Aptos" pitchFamily="34" charset="0"/>
                <a:ea typeface="Aptos" pitchFamily="34" charset="-122"/>
                <a:cs typeface="Aptos" pitchFamily="34" charset="-120"/>
              </a:rPr>
              <a:t>“Data is useful when it turns scattered alerts into decisions the organization can actually execute.”</a:t>
            </a:r>
            <a:endParaRPr lang="en-US" sz="103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02920" y="292608"/>
            <a:ext cx="1920240" cy="164592"/>
          </a:xfrm>
          <a:prstGeom prst="rect">
            <a:avLst/>
          </a:prstGeom>
          <a:noFill/>
          <a:ln/>
        </p:spPr>
        <p:txBody>
          <a:bodyPr wrap="square" lIns="0" tIns="0" rIns="0" bIns="0" rtlCol="0" anchor="ctr"/>
          <a:lstStyle/>
          <a:p>
            <a:pPr indent="0" marL="0">
              <a:buNone/>
            </a:pPr>
            <a:r>
              <a:rPr lang="en-US" sz="750" dirty="0">
                <a:solidFill>
                  <a:srgbClr val="5C6670"/>
                </a:solidFill>
                <a:latin typeface="Aptos" pitchFamily="34" charset="0"/>
                <a:ea typeface="Aptos" pitchFamily="34" charset="-122"/>
                <a:cs typeface="Aptos" pitchFamily="34" charset="-120"/>
              </a:rPr>
              <a:t>Victor’s Story</a:t>
            </a:r>
            <a:endParaRPr lang="en-US" sz="750" dirty="0"/>
          </a:p>
        </p:txBody>
      </p:sp>
      <p:sp>
        <p:nvSpPr>
          <p:cNvPr id="3" name="Text 1"/>
          <p:cNvSpPr/>
          <p:nvPr/>
        </p:nvSpPr>
        <p:spPr>
          <a:xfrm>
            <a:off x="2468880" y="292608"/>
            <a:ext cx="3017520" cy="164592"/>
          </a:xfrm>
          <a:prstGeom prst="rect">
            <a:avLst/>
          </a:prstGeom>
          <a:noFill/>
          <a:ln/>
        </p:spPr>
        <p:txBody>
          <a:bodyPr wrap="square" lIns="0" tIns="0" rIns="0" bIns="0" rtlCol="0" anchor="ctr"/>
          <a:lstStyle/>
          <a:p>
            <a:pPr algn="ctr" indent="0" marL="0">
              <a:buNone/>
            </a:pPr>
            <a:r>
              <a:rPr lang="en-US" sz="750" dirty="0">
                <a:solidFill>
                  <a:srgbClr val="5C6670"/>
                </a:solidFill>
                <a:latin typeface="Aptos" pitchFamily="34" charset="0"/>
                <a:ea typeface="Aptos" pitchFamily="34" charset="-122"/>
                <a:cs typeface="Aptos" pitchFamily="34" charset="-120"/>
              </a:rPr>
              <a:t>Chapter 10</a:t>
            </a:r>
            <a:endParaRPr lang="en-US" sz="750" dirty="0"/>
          </a:p>
        </p:txBody>
      </p:sp>
      <p:sp>
        <p:nvSpPr>
          <p:cNvPr id="4" name="Text 2"/>
          <p:cNvSpPr/>
          <p:nvPr/>
        </p:nvSpPr>
        <p:spPr>
          <a:xfrm>
            <a:off x="6629400" y="292608"/>
            <a:ext cx="411480" cy="164592"/>
          </a:xfrm>
          <a:prstGeom prst="rect">
            <a:avLst/>
          </a:prstGeom>
          <a:noFill/>
          <a:ln/>
        </p:spPr>
        <p:txBody>
          <a:bodyPr wrap="square" lIns="0" tIns="0" rIns="0" bIns="0" rtlCol="0" anchor="ctr"/>
          <a:lstStyle/>
          <a:p>
            <a:pPr algn="r" indent="0" marL="0">
              <a:buNone/>
            </a:pPr>
            <a:r>
              <a:rPr lang="en-US" sz="750" dirty="0">
                <a:solidFill>
                  <a:srgbClr val="5C6670"/>
                </a:solidFill>
                <a:latin typeface="Aptos" pitchFamily="34" charset="0"/>
                <a:ea typeface="Aptos" pitchFamily="34" charset="-122"/>
                <a:cs typeface="Aptos" pitchFamily="34" charset="-120"/>
              </a:rPr>
              <a:t>13</a:t>
            </a:r>
            <a:endParaRPr lang="en-US" sz="750" dirty="0"/>
          </a:p>
        </p:txBody>
      </p:sp>
      <p:sp>
        <p:nvSpPr>
          <p:cNvPr id="5" name="Text 3"/>
          <p:cNvSpPr/>
          <p:nvPr/>
        </p:nvSpPr>
        <p:spPr>
          <a:xfrm>
            <a:off x="502920" y="530352"/>
            <a:ext cx="6583680" cy="137160"/>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6" name="Text 4"/>
          <p:cNvSpPr/>
          <p:nvPr/>
        </p:nvSpPr>
        <p:spPr>
          <a:xfrm>
            <a:off x="502920" y="10168128"/>
            <a:ext cx="2743200" cy="164592"/>
          </a:xfrm>
          <a:prstGeom prst="rect">
            <a:avLst/>
          </a:prstGeom>
          <a:noFill/>
          <a:ln/>
        </p:spPr>
        <p:txBody>
          <a:bodyPr wrap="square" lIns="0" tIns="0" rIns="0" bIns="0" rtlCol="0" anchor="ctr"/>
          <a:lstStyle/>
          <a:p>
            <a:pPr indent="0" marL="0">
              <a:buNone/>
            </a:pPr>
            <a:r>
              <a:rPr lang="en-US" sz="720" dirty="0">
                <a:solidFill>
                  <a:srgbClr val="5C6670"/>
                </a:solidFill>
                <a:latin typeface="Aptos" pitchFamily="34" charset="0"/>
                <a:ea typeface="Aptos" pitchFamily="34" charset="-122"/>
                <a:cs typeface="Aptos" pitchFamily="34" charset="-120"/>
              </a:rPr>
              <a:t>Inventory Big Data character universe</a:t>
            </a:r>
            <a:endParaRPr lang="en-US" sz="720" dirty="0"/>
          </a:p>
        </p:txBody>
      </p:sp>
      <p:sp>
        <p:nvSpPr>
          <p:cNvPr id="7" name="Text 5"/>
          <p:cNvSpPr/>
          <p:nvPr/>
        </p:nvSpPr>
        <p:spPr>
          <a:xfrm>
            <a:off x="502920" y="9966960"/>
            <a:ext cx="6583680" cy="109728"/>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8" name="Text 6"/>
          <p:cNvSpPr/>
          <p:nvPr/>
        </p:nvSpPr>
        <p:spPr>
          <a:xfrm>
            <a:off x="502920" y="868680"/>
            <a:ext cx="6583680" cy="384048"/>
          </a:xfrm>
          <a:prstGeom prst="rect">
            <a:avLst/>
          </a:prstGeom>
          <a:noFill/>
          <a:ln/>
        </p:spPr>
        <p:txBody>
          <a:bodyPr wrap="square" lIns="0" tIns="0" rIns="0" bIns="0" rtlCol="0" anchor="ctr">
            <a:normAutofit/>
          </a:bodyPr>
          <a:lstStyle/>
          <a:p>
            <a:pPr indent="0" marL="0">
              <a:buNone/>
            </a:pPr>
            <a:r>
              <a:rPr lang="en-US" sz="2100" b="1" dirty="0">
                <a:solidFill>
                  <a:srgbClr val="174A7C"/>
                </a:solidFill>
                <a:latin typeface="Aptos Display" pitchFamily="34" charset="0"/>
                <a:ea typeface="Aptos Display" pitchFamily="34" charset="-122"/>
                <a:cs typeface="Aptos Display" pitchFamily="34" charset="-120"/>
              </a:rPr>
              <a:t>Friday morning</a:t>
            </a:r>
            <a:endParaRPr lang="en-US" sz="2100" dirty="0"/>
          </a:p>
        </p:txBody>
      </p:sp>
      <p:sp>
        <p:nvSpPr>
          <p:cNvPr id="9" name="Text 7"/>
          <p:cNvSpPr/>
          <p:nvPr/>
        </p:nvSpPr>
        <p:spPr>
          <a:xfrm>
            <a:off x="521208" y="1307592"/>
            <a:ext cx="6400800" cy="228600"/>
          </a:xfrm>
          <a:prstGeom prst="rect">
            <a:avLst/>
          </a:prstGeom>
          <a:noFill/>
          <a:ln/>
        </p:spPr>
        <p:txBody>
          <a:bodyPr wrap="square" lIns="0" tIns="0" rIns="0" bIns="0" rtlCol="0" anchor="ctr">
            <a:normAutofit/>
          </a:bodyPr>
          <a:lstStyle/>
          <a:p>
            <a:pPr indent="0" marL="0">
              <a:buNone/>
            </a:pPr>
            <a:r>
              <a:rPr lang="en-US" sz="950" i="1" dirty="0">
                <a:solidFill>
                  <a:srgbClr val="F26632"/>
                </a:solidFill>
                <a:latin typeface="Aptos" pitchFamily="34" charset="0"/>
                <a:ea typeface="Aptos" pitchFamily="34" charset="-122"/>
                <a:cs typeface="Aptos" pitchFamily="34" charset="-120"/>
              </a:rPr>
              <a:t>The company learns a new rhythm</a:t>
            </a:r>
            <a:endParaRPr lang="en-US" sz="950" dirty="0"/>
          </a:p>
        </p:txBody>
      </p:sp>
      <p:sp>
        <p:nvSpPr>
          <p:cNvPr id="10" name="Text 8"/>
          <p:cNvSpPr/>
          <p:nvPr/>
        </p:nvSpPr>
        <p:spPr>
          <a:xfrm>
            <a:off x="585216" y="1719072"/>
            <a:ext cx="3017520" cy="745236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Friday’s leadership review began differently. Nobody waited for Victor to rebuild the picture. James opened with the supplier status and the remaining risk. Production explained the sequence protection plan. Finance showed the separated cost exposure. Customer support confirmed that the sensitive order was still protected. Marlon’s floor feedback had been added to the review file as a practical consequence, not as an anecdote.</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Victor noticed the change immediately. The company was still under pressure, but the pressure had become organized. The meeting was shorter because the preparation was better. The questions were sharper because the facts were shared. The decisions were easier because ownership had been clarified.</a:t>
            </a:r>
            <a:endParaRPr lang="en-US" sz="1060" dirty="0"/>
          </a:p>
        </p:txBody>
      </p:sp>
      <p:sp>
        <p:nvSpPr>
          <p:cNvPr id="11" name="Text 9"/>
          <p:cNvSpPr/>
          <p:nvPr/>
        </p:nvSpPr>
        <p:spPr>
          <a:xfrm>
            <a:off x="3950208" y="1719072"/>
            <a:ext cx="3017520" cy="745236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At the end of the review, Victor did not congratulate the team too quickly. He wanted the lesson to remain practical.</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“We managed the week,” he said. “Now we improve the system.”</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The new rule was simple. Any repeated shortage signal on the same family would trigger a parameter review. Any cross-functional risk would require an owner, an impact statement, and a review date. Any emergency cost would be tracked separately until the cause was understood. Any floor-level workaround repeated twice would be escalated as a process signal, not treated as local ingenuity.</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The team wrote the rules down. They were not revolutionary. That was why they could work.</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Victor had learned long ago that most industrial improvement does not come from one brilliant sentence. It comes from routines that are clear enough to survive the next difficult week.</a:t>
            </a:r>
            <a:endParaRPr lang="en-US" sz="1060" dirty="0"/>
          </a:p>
        </p:txBody>
      </p:sp>
      <p:sp>
        <p:nvSpPr>
          <p:cNvPr id="12" name="Text 10"/>
          <p:cNvSpPr/>
          <p:nvPr/>
        </p:nvSpPr>
        <p:spPr>
          <a:xfrm>
            <a:off x="777240" y="9491472"/>
            <a:ext cx="6080760" cy="310896"/>
          </a:xfrm>
          <a:prstGeom prst="rect">
            <a:avLst/>
          </a:prstGeom>
          <a:noFill/>
          <a:ln/>
        </p:spPr>
        <p:txBody>
          <a:bodyPr wrap="square" lIns="0" tIns="0" rIns="0" bIns="0" rtlCol="0" anchor="ctr">
            <a:normAutofit/>
          </a:bodyPr>
          <a:lstStyle/>
          <a:p>
            <a:pPr algn="ctr" indent="0" marL="0">
              <a:buNone/>
            </a:pPr>
            <a:r>
              <a:rPr lang="en-US" sz="1030" i="1" dirty="0">
                <a:solidFill>
                  <a:srgbClr val="174A7C"/>
                </a:solidFill>
                <a:latin typeface="Aptos" pitchFamily="34" charset="0"/>
                <a:ea typeface="Aptos" pitchFamily="34" charset="-122"/>
                <a:cs typeface="Aptos" pitchFamily="34" charset="-120"/>
              </a:rPr>
              <a:t>“The best management routines are not impressive. They are used.”</a:t>
            </a:r>
            <a:endParaRPr lang="en-US" sz="103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02920" y="292608"/>
            <a:ext cx="1920240" cy="164592"/>
          </a:xfrm>
          <a:prstGeom prst="rect">
            <a:avLst/>
          </a:prstGeom>
          <a:noFill/>
          <a:ln/>
        </p:spPr>
        <p:txBody>
          <a:bodyPr wrap="square" lIns="0" tIns="0" rIns="0" bIns="0" rtlCol="0" anchor="ctr"/>
          <a:lstStyle/>
          <a:p>
            <a:pPr indent="0" marL="0">
              <a:buNone/>
            </a:pPr>
            <a:r>
              <a:rPr lang="en-US" sz="750" dirty="0">
                <a:solidFill>
                  <a:srgbClr val="5C6670"/>
                </a:solidFill>
                <a:latin typeface="Aptos" pitchFamily="34" charset="0"/>
                <a:ea typeface="Aptos" pitchFamily="34" charset="-122"/>
                <a:cs typeface="Aptos" pitchFamily="34" charset="-120"/>
              </a:rPr>
              <a:t>Victor’s Story</a:t>
            </a:r>
            <a:endParaRPr lang="en-US" sz="750" dirty="0"/>
          </a:p>
        </p:txBody>
      </p:sp>
      <p:sp>
        <p:nvSpPr>
          <p:cNvPr id="3" name="Text 1"/>
          <p:cNvSpPr/>
          <p:nvPr/>
        </p:nvSpPr>
        <p:spPr>
          <a:xfrm>
            <a:off x="2468880" y="292608"/>
            <a:ext cx="3017520" cy="164592"/>
          </a:xfrm>
          <a:prstGeom prst="rect">
            <a:avLst/>
          </a:prstGeom>
          <a:noFill/>
          <a:ln/>
        </p:spPr>
        <p:txBody>
          <a:bodyPr wrap="square" lIns="0" tIns="0" rIns="0" bIns="0" rtlCol="0" anchor="ctr"/>
          <a:lstStyle/>
          <a:p>
            <a:pPr algn="ctr" indent="0" marL="0">
              <a:buNone/>
            </a:pPr>
            <a:r>
              <a:rPr lang="en-US" sz="750" dirty="0">
                <a:solidFill>
                  <a:srgbClr val="5C6670"/>
                </a:solidFill>
                <a:latin typeface="Aptos" pitchFamily="34" charset="0"/>
                <a:ea typeface="Aptos" pitchFamily="34" charset="-122"/>
                <a:cs typeface="Aptos" pitchFamily="34" charset="-120"/>
              </a:rPr>
              <a:t>Epilogue</a:t>
            </a:r>
            <a:endParaRPr lang="en-US" sz="750" dirty="0"/>
          </a:p>
        </p:txBody>
      </p:sp>
      <p:sp>
        <p:nvSpPr>
          <p:cNvPr id="4" name="Text 2"/>
          <p:cNvSpPr/>
          <p:nvPr/>
        </p:nvSpPr>
        <p:spPr>
          <a:xfrm>
            <a:off x="6629400" y="292608"/>
            <a:ext cx="411480" cy="164592"/>
          </a:xfrm>
          <a:prstGeom prst="rect">
            <a:avLst/>
          </a:prstGeom>
          <a:noFill/>
          <a:ln/>
        </p:spPr>
        <p:txBody>
          <a:bodyPr wrap="square" lIns="0" tIns="0" rIns="0" bIns="0" rtlCol="0" anchor="ctr"/>
          <a:lstStyle/>
          <a:p>
            <a:pPr algn="r" indent="0" marL="0">
              <a:buNone/>
            </a:pPr>
            <a:r>
              <a:rPr lang="en-US" sz="750" dirty="0">
                <a:solidFill>
                  <a:srgbClr val="5C6670"/>
                </a:solidFill>
                <a:latin typeface="Aptos" pitchFamily="34" charset="0"/>
                <a:ea typeface="Aptos" pitchFamily="34" charset="-122"/>
                <a:cs typeface="Aptos" pitchFamily="34" charset="-120"/>
              </a:rPr>
              <a:t>14</a:t>
            </a:r>
            <a:endParaRPr lang="en-US" sz="750" dirty="0"/>
          </a:p>
        </p:txBody>
      </p:sp>
      <p:sp>
        <p:nvSpPr>
          <p:cNvPr id="5" name="Text 3"/>
          <p:cNvSpPr/>
          <p:nvPr/>
        </p:nvSpPr>
        <p:spPr>
          <a:xfrm>
            <a:off x="502920" y="530352"/>
            <a:ext cx="6583680" cy="137160"/>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6" name="Text 4"/>
          <p:cNvSpPr/>
          <p:nvPr/>
        </p:nvSpPr>
        <p:spPr>
          <a:xfrm>
            <a:off x="502920" y="10168128"/>
            <a:ext cx="2743200" cy="164592"/>
          </a:xfrm>
          <a:prstGeom prst="rect">
            <a:avLst/>
          </a:prstGeom>
          <a:noFill/>
          <a:ln/>
        </p:spPr>
        <p:txBody>
          <a:bodyPr wrap="square" lIns="0" tIns="0" rIns="0" bIns="0" rtlCol="0" anchor="ctr"/>
          <a:lstStyle/>
          <a:p>
            <a:pPr indent="0" marL="0">
              <a:buNone/>
            </a:pPr>
            <a:r>
              <a:rPr lang="en-US" sz="720" dirty="0">
                <a:solidFill>
                  <a:srgbClr val="5C6670"/>
                </a:solidFill>
                <a:latin typeface="Aptos" pitchFamily="34" charset="0"/>
                <a:ea typeface="Aptos" pitchFamily="34" charset="-122"/>
                <a:cs typeface="Aptos" pitchFamily="34" charset="-120"/>
              </a:rPr>
              <a:t>Inventory Big Data character universe</a:t>
            </a:r>
            <a:endParaRPr lang="en-US" sz="720" dirty="0"/>
          </a:p>
        </p:txBody>
      </p:sp>
      <p:sp>
        <p:nvSpPr>
          <p:cNvPr id="7" name="Text 5"/>
          <p:cNvSpPr/>
          <p:nvPr/>
        </p:nvSpPr>
        <p:spPr>
          <a:xfrm>
            <a:off x="502920" y="9966960"/>
            <a:ext cx="6583680" cy="109728"/>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8" name="Text 6"/>
          <p:cNvSpPr/>
          <p:nvPr/>
        </p:nvSpPr>
        <p:spPr>
          <a:xfrm>
            <a:off x="502920" y="868680"/>
            <a:ext cx="6583680" cy="384048"/>
          </a:xfrm>
          <a:prstGeom prst="rect">
            <a:avLst/>
          </a:prstGeom>
          <a:noFill/>
          <a:ln/>
        </p:spPr>
        <p:txBody>
          <a:bodyPr wrap="square" lIns="0" tIns="0" rIns="0" bIns="0" rtlCol="0" anchor="ctr">
            <a:normAutofit/>
          </a:bodyPr>
          <a:lstStyle/>
          <a:p>
            <a:pPr indent="0" marL="0">
              <a:buNone/>
            </a:pPr>
            <a:r>
              <a:rPr lang="en-US" sz="2100" b="1" dirty="0">
                <a:solidFill>
                  <a:srgbClr val="174A7C"/>
                </a:solidFill>
                <a:latin typeface="Aptos Display" pitchFamily="34" charset="0"/>
                <a:ea typeface="Aptos Display" pitchFamily="34" charset="-122"/>
                <a:cs typeface="Aptos Display" pitchFamily="34" charset="-120"/>
              </a:rPr>
              <a:t>The next Monday</a:t>
            </a:r>
            <a:endParaRPr lang="en-US" sz="2100" dirty="0"/>
          </a:p>
        </p:txBody>
      </p:sp>
      <p:sp>
        <p:nvSpPr>
          <p:cNvPr id="9" name="Text 7"/>
          <p:cNvSpPr/>
          <p:nvPr/>
        </p:nvSpPr>
        <p:spPr>
          <a:xfrm>
            <a:off x="521208" y="1307592"/>
            <a:ext cx="6400800" cy="228600"/>
          </a:xfrm>
          <a:prstGeom prst="rect">
            <a:avLst/>
          </a:prstGeom>
          <a:noFill/>
          <a:ln/>
        </p:spPr>
        <p:txBody>
          <a:bodyPr wrap="square" lIns="0" tIns="0" rIns="0" bIns="0" rtlCol="0" anchor="ctr">
            <a:normAutofit/>
          </a:bodyPr>
          <a:lstStyle/>
          <a:p>
            <a:pPr indent="0" marL="0">
              <a:buNone/>
            </a:pPr>
            <a:r>
              <a:rPr lang="en-US" sz="950" i="1" dirty="0">
                <a:solidFill>
                  <a:srgbClr val="F26632"/>
                </a:solidFill>
                <a:latin typeface="Aptos" pitchFamily="34" charset="0"/>
                <a:ea typeface="Aptos" pitchFamily="34" charset="-122"/>
                <a:cs typeface="Aptos" pitchFamily="34" charset="-120"/>
              </a:rPr>
              <a:t>Problems did not disappear; they became visible earlier</a:t>
            </a:r>
            <a:endParaRPr lang="en-US" sz="950" dirty="0"/>
          </a:p>
        </p:txBody>
      </p:sp>
      <p:sp>
        <p:nvSpPr>
          <p:cNvPr id="10" name="Text 8"/>
          <p:cNvSpPr/>
          <p:nvPr/>
        </p:nvSpPr>
        <p:spPr>
          <a:xfrm>
            <a:off x="585216" y="1719072"/>
            <a:ext cx="3017520" cy="745236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The following Monday, a new alert appeared on the dashboard. This time, it was not linked to the supplier from the previous week. It concerned a customer order, a late engineering clarification, and a possible production sequence change.</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Victor saw the message before the review. For a moment, he felt the familiar weight of executive responsibility: every week brings a new combination of facts, risks, and imperfect timing. A CEO cannot remove complexity from an industrial company. Complexity is part of the work.</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But something was different. The file attached to the alert already had an owner. The impact had been estimated. The next review date was clear. The practical consequence had been checked with the floor before the meeting.</a:t>
            </a:r>
            <a:endParaRPr lang="en-US" sz="1060" dirty="0"/>
          </a:p>
        </p:txBody>
      </p:sp>
      <p:sp>
        <p:nvSpPr>
          <p:cNvPr id="11" name="Text 9"/>
          <p:cNvSpPr/>
          <p:nvPr/>
        </p:nvSpPr>
        <p:spPr>
          <a:xfrm>
            <a:off x="3950208" y="1719072"/>
            <a:ext cx="3017520" cy="745236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When the team entered the room, Victor did not need to ask them to rebuild the picture from zero. They had already started doing it together.</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That was the quiet sign of progress. Not a spectacular transformation. Not a speech. Not a dramatic turnaround. Just a company becoming slightly clearer, slightly earlier, with slightly better ownership.</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Victor looked at the dashboard again. It was no longer too quiet. It was beginning to speak the right language.</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For him, that was the real work of leadership: not pretending that pressure would disappear, but building a company capable of seeing pressure, naming it, owning it, and acting before confusion became cost.</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The week was over. The next one had already begun.</a:t>
            </a:r>
            <a:endParaRPr lang="en-US" sz="1060" dirty="0"/>
          </a:p>
        </p:txBody>
      </p:sp>
      <p:sp>
        <p:nvSpPr>
          <p:cNvPr id="12" name="Text 10"/>
          <p:cNvSpPr/>
          <p:nvPr/>
        </p:nvSpPr>
        <p:spPr>
          <a:xfrm>
            <a:off x="777240" y="9491472"/>
            <a:ext cx="6080760" cy="310896"/>
          </a:xfrm>
          <a:prstGeom prst="rect">
            <a:avLst/>
          </a:prstGeom>
          <a:noFill/>
          <a:ln/>
        </p:spPr>
        <p:txBody>
          <a:bodyPr wrap="square" lIns="0" tIns="0" rIns="0" bIns="0" rtlCol="0" anchor="ctr">
            <a:normAutofit/>
          </a:bodyPr>
          <a:lstStyle/>
          <a:p>
            <a:pPr algn="ctr" indent="0" marL="0">
              <a:buNone/>
            </a:pPr>
            <a:r>
              <a:rPr lang="en-US" sz="1030" i="1" dirty="0">
                <a:solidFill>
                  <a:srgbClr val="174A7C"/>
                </a:solidFill>
                <a:latin typeface="Aptos" pitchFamily="34" charset="0"/>
                <a:ea typeface="Aptos" pitchFamily="34" charset="-122"/>
                <a:cs typeface="Aptos" pitchFamily="34" charset="-120"/>
              </a:rPr>
              <a:t>“The value of a CEO is often measured in the clarity left behind after tension.”</a:t>
            </a:r>
            <a:endParaRPr lang="en-US" sz="103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02920" y="292608"/>
            <a:ext cx="1920240" cy="164592"/>
          </a:xfrm>
          <a:prstGeom prst="rect">
            <a:avLst/>
          </a:prstGeom>
          <a:noFill/>
          <a:ln/>
        </p:spPr>
        <p:txBody>
          <a:bodyPr wrap="square" lIns="0" tIns="0" rIns="0" bIns="0" rtlCol="0" anchor="ctr"/>
          <a:lstStyle/>
          <a:p>
            <a:pPr indent="0" marL="0">
              <a:buNone/>
            </a:pPr>
            <a:r>
              <a:rPr lang="en-US" sz="750" dirty="0">
                <a:solidFill>
                  <a:srgbClr val="5C6670"/>
                </a:solidFill>
                <a:latin typeface="Aptos" pitchFamily="34" charset="0"/>
                <a:ea typeface="Aptos" pitchFamily="34" charset="-122"/>
                <a:cs typeface="Aptos" pitchFamily="34" charset="-120"/>
              </a:rPr>
              <a:t>Victor’s Story</a:t>
            </a:r>
            <a:endParaRPr lang="en-US" sz="750" dirty="0"/>
          </a:p>
        </p:txBody>
      </p:sp>
      <p:sp>
        <p:nvSpPr>
          <p:cNvPr id="3" name="Text 1"/>
          <p:cNvSpPr/>
          <p:nvPr/>
        </p:nvSpPr>
        <p:spPr>
          <a:xfrm>
            <a:off x="2468880" y="292608"/>
            <a:ext cx="3017520" cy="164592"/>
          </a:xfrm>
          <a:prstGeom prst="rect">
            <a:avLst/>
          </a:prstGeom>
          <a:noFill/>
          <a:ln/>
        </p:spPr>
        <p:txBody>
          <a:bodyPr wrap="square" lIns="0" tIns="0" rIns="0" bIns="0" rtlCol="0" anchor="ctr"/>
          <a:lstStyle/>
          <a:p>
            <a:pPr algn="ctr" indent="0" marL="0">
              <a:buNone/>
            </a:pPr>
            <a:r>
              <a:rPr lang="en-US" sz="750" dirty="0">
                <a:solidFill>
                  <a:srgbClr val="5C6670"/>
                </a:solidFill>
                <a:latin typeface="Aptos" pitchFamily="34" charset="0"/>
                <a:ea typeface="Aptos" pitchFamily="34" charset="-122"/>
                <a:cs typeface="Aptos" pitchFamily="34" charset="-120"/>
              </a:rPr>
              <a:t>Closing note</a:t>
            </a:r>
            <a:endParaRPr lang="en-US" sz="750" dirty="0"/>
          </a:p>
        </p:txBody>
      </p:sp>
      <p:sp>
        <p:nvSpPr>
          <p:cNvPr id="4" name="Text 2"/>
          <p:cNvSpPr/>
          <p:nvPr/>
        </p:nvSpPr>
        <p:spPr>
          <a:xfrm>
            <a:off x="6629400" y="292608"/>
            <a:ext cx="411480" cy="164592"/>
          </a:xfrm>
          <a:prstGeom prst="rect">
            <a:avLst/>
          </a:prstGeom>
          <a:noFill/>
          <a:ln/>
        </p:spPr>
        <p:txBody>
          <a:bodyPr wrap="square" lIns="0" tIns="0" rIns="0" bIns="0" rtlCol="0" anchor="ctr"/>
          <a:lstStyle/>
          <a:p>
            <a:pPr algn="r" indent="0" marL="0">
              <a:buNone/>
            </a:pPr>
            <a:r>
              <a:rPr lang="en-US" sz="750" dirty="0">
                <a:solidFill>
                  <a:srgbClr val="5C6670"/>
                </a:solidFill>
                <a:latin typeface="Aptos" pitchFamily="34" charset="0"/>
                <a:ea typeface="Aptos" pitchFamily="34" charset="-122"/>
                <a:cs typeface="Aptos" pitchFamily="34" charset="-120"/>
              </a:rPr>
              <a:t>15</a:t>
            </a:r>
            <a:endParaRPr lang="en-US" sz="750" dirty="0"/>
          </a:p>
        </p:txBody>
      </p:sp>
      <p:sp>
        <p:nvSpPr>
          <p:cNvPr id="5" name="Text 3"/>
          <p:cNvSpPr/>
          <p:nvPr/>
        </p:nvSpPr>
        <p:spPr>
          <a:xfrm>
            <a:off x="502920" y="530352"/>
            <a:ext cx="6583680" cy="137160"/>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6" name="Text 4"/>
          <p:cNvSpPr/>
          <p:nvPr/>
        </p:nvSpPr>
        <p:spPr>
          <a:xfrm>
            <a:off x="502920" y="10168128"/>
            <a:ext cx="2743200" cy="164592"/>
          </a:xfrm>
          <a:prstGeom prst="rect">
            <a:avLst/>
          </a:prstGeom>
          <a:noFill/>
          <a:ln/>
        </p:spPr>
        <p:txBody>
          <a:bodyPr wrap="square" lIns="0" tIns="0" rIns="0" bIns="0" rtlCol="0" anchor="ctr"/>
          <a:lstStyle/>
          <a:p>
            <a:pPr indent="0" marL="0">
              <a:buNone/>
            </a:pPr>
            <a:r>
              <a:rPr lang="en-US" sz="720" dirty="0">
                <a:solidFill>
                  <a:srgbClr val="5C6670"/>
                </a:solidFill>
                <a:latin typeface="Aptos" pitchFamily="34" charset="0"/>
                <a:ea typeface="Aptos" pitchFamily="34" charset="-122"/>
                <a:cs typeface="Aptos" pitchFamily="34" charset="-120"/>
              </a:rPr>
              <a:t>Inventory Big Data character universe</a:t>
            </a:r>
            <a:endParaRPr lang="en-US" sz="720" dirty="0"/>
          </a:p>
        </p:txBody>
      </p:sp>
      <p:sp>
        <p:nvSpPr>
          <p:cNvPr id="7" name="Text 5"/>
          <p:cNvSpPr/>
          <p:nvPr/>
        </p:nvSpPr>
        <p:spPr>
          <a:xfrm>
            <a:off x="502920" y="9966960"/>
            <a:ext cx="6583680" cy="109728"/>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8" name="Text 6"/>
          <p:cNvSpPr/>
          <p:nvPr/>
        </p:nvSpPr>
        <p:spPr>
          <a:xfrm>
            <a:off x="502920" y="868680"/>
            <a:ext cx="6583680" cy="384048"/>
          </a:xfrm>
          <a:prstGeom prst="rect">
            <a:avLst/>
          </a:prstGeom>
          <a:noFill/>
          <a:ln/>
        </p:spPr>
        <p:txBody>
          <a:bodyPr wrap="square" lIns="0" tIns="0" rIns="0" bIns="0" rtlCol="0" anchor="ctr">
            <a:normAutofit/>
          </a:bodyPr>
          <a:lstStyle/>
          <a:p>
            <a:pPr indent="0" marL="0">
              <a:buNone/>
            </a:pPr>
            <a:r>
              <a:rPr lang="en-US" sz="2100" b="1" dirty="0">
                <a:solidFill>
                  <a:srgbClr val="174A7C"/>
                </a:solidFill>
                <a:latin typeface="Aptos Display" pitchFamily="34" charset="0"/>
                <a:ea typeface="Aptos Display" pitchFamily="34" charset="-122"/>
                <a:cs typeface="Aptos Display" pitchFamily="34" charset="-120"/>
              </a:rPr>
              <a:t>What Victor’s story shows</a:t>
            </a:r>
            <a:endParaRPr lang="en-US" sz="2100" dirty="0"/>
          </a:p>
        </p:txBody>
      </p:sp>
      <p:sp>
        <p:nvSpPr>
          <p:cNvPr id="9" name="Text 7"/>
          <p:cNvSpPr/>
          <p:nvPr/>
        </p:nvSpPr>
        <p:spPr>
          <a:xfrm>
            <a:off x="521208" y="1307592"/>
            <a:ext cx="6400800" cy="228600"/>
          </a:xfrm>
          <a:prstGeom prst="rect">
            <a:avLst/>
          </a:prstGeom>
          <a:noFill/>
          <a:ln/>
        </p:spPr>
        <p:txBody>
          <a:bodyPr wrap="square" lIns="0" tIns="0" rIns="0" bIns="0" rtlCol="0" anchor="ctr">
            <a:normAutofit/>
          </a:bodyPr>
          <a:lstStyle/>
          <a:p>
            <a:pPr indent="0" marL="0">
              <a:buNone/>
            </a:pPr>
            <a:r>
              <a:rPr lang="en-US" sz="950" i="1" dirty="0">
                <a:solidFill>
                  <a:srgbClr val="F26632"/>
                </a:solidFill>
                <a:latin typeface="Aptos" pitchFamily="34" charset="0"/>
                <a:ea typeface="Aptos" pitchFamily="34" charset="-122"/>
                <a:cs typeface="Aptos" pitchFamily="34" charset="-120"/>
              </a:rPr>
              <a:t>A short business novel as an introduction to the CEO role</a:t>
            </a:r>
            <a:endParaRPr lang="en-US" sz="950" dirty="0"/>
          </a:p>
        </p:txBody>
      </p:sp>
      <p:sp>
        <p:nvSpPr>
          <p:cNvPr id="10" name="Text 8"/>
          <p:cNvSpPr/>
          <p:nvPr/>
        </p:nvSpPr>
        <p:spPr>
          <a:xfrm>
            <a:off x="585216" y="1719072"/>
            <a:ext cx="3017520" cy="745236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Victor’s story is built around a simple idea: the CEO role becomes easier to understand when it is shown through a concrete business situation. A title alone does not explain executive work. A story can show how leadership appears in small decisions, review routines, questions, and moments of pressure.</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Victor does not personally deliver parts, negotiate every supplier recovery, rebuild every production sequence, or calculate every cost deviation. His work is different. He connects the facts, checks the consequences, clarifies ownership, and decides when a local issue has become a company-level issue.</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This is why the story matters for the Inventory Big Data character universe. It gives Victor a professional depth that can be reused in other pages: Data of a CEO, Daily Routine, Follow-up Files, FAQ, Interview Questions, Job Description, Job Posting, SIPOC, and COMPLEXIS.</a:t>
            </a:r>
            <a:endParaRPr lang="en-US" sz="1060" dirty="0"/>
          </a:p>
        </p:txBody>
      </p:sp>
      <p:sp>
        <p:nvSpPr>
          <p:cNvPr id="11" name="Text 9"/>
          <p:cNvSpPr/>
          <p:nvPr/>
        </p:nvSpPr>
        <p:spPr>
          <a:xfrm>
            <a:off x="3950208" y="1719072"/>
            <a:ext cx="3017520" cy="745236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The story also creates a bridge between character content and practical industrial performance. It shows that data is not theoretical. A dashboard, a follow-up file, an action tracker, or a review routine only becomes valuable when it helps people act with more clarity.</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For the reader, Victor becomes more than a static profile. He becomes a character whose behavior can be recognized: calm under pressure, direct with facts, demanding on ownership, and deeply aware that operational reality can never be ignored by executive leadership.</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This mini novel can therefore be used as an introduction to Victor before exploring the other CEO-related resources on the site. It prepares the reader to understand not only who Victor is, but how he thinks, speaks, and leads inside NorthBridge Components.</a:t>
            </a:r>
            <a:endParaRPr lang="en-US" sz="1060" dirty="0"/>
          </a:p>
        </p:txBody>
      </p:sp>
      <p:sp>
        <p:nvSpPr>
          <p:cNvPr id="12" name="Text 10"/>
          <p:cNvSpPr/>
          <p:nvPr/>
        </p:nvSpPr>
        <p:spPr>
          <a:xfrm>
            <a:off x="777240" y="9491472"/>
            <a:ext cx="6080760" cy="310896"/>
          </a:xfrm>
          <a:prstGeom prst="rect">
            <a:avLst/>
          </a:prstGeom>
          <a:noFill/>
          <a:ln/>
        </p:spPr>
        <p:txBody>
          <a:bodyPr wrap="square" lIns="0" tIns="0" rIns="0" bIns="0" rtlCol="0" anchor="ctr">
            <a:normAutofit/>
          </a:bodyPr>
          <a:lstStyle/>
          <a:p>
            <a:pPr algn="ctr" indent="0" marL="0">
              <a:buNone/>
            </a:pPr>
            <a:r>
              <a:rPr lang="en-US" sz="1030" i="1" dirty="0">
                <a:solidFill>
                  <a:srgbClr val="174A7C"/>
                </a:solidFill>
                <a:latin typeface="Aptos" pitchFamily="34" charset="0"/>
                <a:ea typeface="Aptos" pitchFamily="34" charset="-122"/>
                <a:cs typeface="Aptos" pitchFamily="34" charset="-120"/>
              </a:rPr>
              <a:t>“A character becomes useful when the reader can imagine how he would react in the next problem.”</a:t>
            </a:r>
            <a:endParaRPr lang="en-US" sz="103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02920" y="292608"/>
            <a:ext cx="1920240" cy="164592"/>
          </a:xfrm>
          <a:prstGeom prst="rect">
            <a:avLst/>
          </a:prstGeom>
          <a:noFill/>
          <a:ln/>
        </p:spPr>
        <p:txBody>
          <a:bodyPr wrap="square" lIns="0" tIns="0" rIns="0" bIns="0" rtlCol="0" anchor="ctr"/>
          <a:lstStyle/>
          <a:p>
            <a:pPr indent="0" marL="0">
              <a:buNone/>
            </a:pPr>
            <a:r>
              <a:rPr lang="en-US" sz="750" dirty="0">
                <a:solidFill>
                  <a:srgbClr val="5C6670"/>
                </a:solidFill>
                <a:latin typeface="Aptos" pitchFamily="34" charset="0"/>
                <a:ea typeface="Aptos" pitchFamily="34" charset="-122"/>
                <a:cs typeface="Aptos" pitchFamily="34" charset="-120"/>
              </a:rPr>
              <a:t>Victor’s Story</a:t>
            </a:r>
            <a:endParaRPr lang="en-US" sz="750" dirty="0"/>
          </a:p>
        </p:txBody>
      </p:sp>
      <p:sp>
        <p:nvSpPr>
          <p:cNvPr id="3" name="Text 1"/>
          <p:cNvSpPr/>
          <p:nvPr/>
        </p:nvSpPr>
        <p:spPr>
          <a:xfrm>
            <a:off x="2468880" y="292608"/>
            <a:ext cx="3017520" cy="164592"/>
          </a:xfrm>
          <a:prstGeom prst="rect">
            <a:avLst/>
          </a:prstGeom>
          <a:noFill/>
          <a:ln/>
        </p:spPr>
        <p:txBody>
          <a:bodyPr wrap="square" lIns="0" tIns="0" rIns="0" bIns="0" rtlCol="0" anchor="ctr"/>
          <a:lstStyle/>
          <a:p>
            <a:pPr algn="ctr" indent="0" marL="0">
              <a:buNone/>
            </a:pPr>
            <a:r>
              <a:rPr lang="en-US" sz="750" dirty="0">
                <a:solidFill>
                  <a:srgbClr val="5C6670"/>
                </a:solidFill>
                <a:latin typeface="Aptos" pitchFamily="34" charset="0"/>
                <a:ea typeface="Aptos" pitchFamily="34" charset="-122"/>
                <a:cs typeface="Aptos" pitchFamily="34" charset="-120"/>
              </a:rPr>
              <a:t>Reader note</a:t>
            </a:r>
            <a:endParaRPr lang="en-US" sz="750" dirty="0"/>
          </a:p>
        </p:txBody>
      </p:sp>
      <p:sp>
        <p:nvSpPr>
          <p:cNvPr id="4" name="Text 2"/>
          <p:cNvSpPr/>
          <p:nvPr/>
        </p:nvSpPr>
        <p:spPr>
          <a:xfrm>
            <a:off x="6629400" y="292608"/>
            <a:ext cx="411480" cy="164592"/>
          </a:xfrm>
          <a:prstGeom prst="rect">
            <a:avLst/>
          </a:prstGeom>
          <a:noFill/>
          <a:ln/>
        </p:spPr>
        <p:txBody>
          <a:bodyPr wrap="square" lIns="0" tIns="0" rIns="0" bIns="0" rtlCol="0" anchor="ctr"/>
          <a:lstStyle/>
          <a:p>
            <a:pPr algn="r" indent="0" marL="0">
              <a:buNone/>
            </a:pPr>
            <a:r>
              <a:rPr lang="en-US" sz="750" dirty="0">
                <a:solidFill>
                  <a:srgbClr val="5C6670"/>
                </a:solidFill>
                <a:latin typeface="Aptos" pitchFamily="34" charset="0"/>
                <a:ea typeface="Aptos" pitchFamily="34" charset="-122"/>
                <a:cs typeface="Aptos" pitchFamily="34" charset="-120"/>
              </a:rPr>
              <a:t>02</a:t>
            </a:r>
            <a:endParaRPr lang="en-US" sz="750" dirty="0"/>
          </a:p>
        </p:txBody>
      </p:sp>
      <p:sp>
        <p:nvSpPr>
          <p:cNvPr id="5" name="Text 3"/>
          <p:cNvSpPr/>
          <p:nvPr/>
        </p:nvSpPr>
        <p:spPr>
          <a:xfrm>
            <a:off x="502920" y="530352"/>
            <a:ext cx="6583680" cy="137160"/>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6" name="Text 4"/>
          <p:cNvSpPr/>
          <p:nvPr/>
        </p:nvSpPr>
        <p:spPr>
          <a:xfrm>
            <a:off x="502920" y="10168128"/>
            <a:ext cx="2743200" cy="164592"/>
          </a:xfrm>
          <a:prstGeom prst="rect">
            <a:avLst/>
          </a:prstGeom>
          <a:noFill/>
          <a:ln/>
        </p:spPr>
        <p:txBody>
          <a:bodyPr wrap="square" lIns="0" tIns="0" rIns="0" bIns="0" rtlCol="0" anchor="ctr"/>
          <a:lstStyle/>
          <a:p>
            <a:pPr indent="0" marL="0">
              <a:buNone/>
            </a:pPr>
            <a:r>
              <a:rPr lang="en-US" sz="720" dirty="0">
                <a:solidFill>
                  <a:srgbClr val="5C6670"/>
                </a:solidFill>
                <a:latin typeface="Aptos" pitchFamily="34" charset="0"/>
                <a:ea typeface="Aptos" pitchFamily="34" charset="-122"/>
                <a:cs typeface="Aptos" pitchFamily="34" charset="-120"/>
              </a:rPr>
              <a:t>Inventory Big Data character universe</a:t>
            </a:r>
            <a:endParaRPr lang="en-US" sz="720" dirty="0"/>
          </a:p>
        </p:txBody>
      </p:sp>
      <p:sp>
        <p:nvSpPr>
          <p:cNvPr id="7" name="Text 5"/>
          <p:cNvSpPr/>
          <p:nvPr/>
        </p:nvSpPr>
        <p:spPr>
          <a:xfrm>
            <a:off x="502920" y="9966960"/>
            <a:ext cx="6583680" cy="109728"/>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8" name="Text 6"/>
          <p:cNvSpPr/>
          <p:nvPr/>
        </p:nvSpPr>
        <p:spPr>
          <a:xfrm>
            <a:off x="502920" y="868680"/>
            <a:ext cx="6583680" cy="384048"/>
          </a:xfrm>
          <a:prstGeom prst="rect">
            <a:avLst/>
          </a:prstGeom>
          <a:noFill/>
          <a:ln/>
        </p:spPr>
        <p:txBody>
          <a:bodyPr wrap="square" lIns="0" tIns="0" rIns="0" bIns="0" rtlCol="0" anchor="ctr">
            <a:normAutofit/>
          </a:bodyPr>
          <a:lstStyle/>
          <a:p>
            <a:pPr indent="0" marL="0">
              <a:buNone/>
            </a:pPr>
            <a:r>
              <a:rPr lang="en-US" sz="2100" b="1" dirty="0">
                <a:solidFill>
                  <a:srgbClr val="174A7C"/>
                </a:solidFill>
                <a:latin typeface="Aptos Display" pitchFamily="34" charset="0"/>
                <a:ea typeface="Aptos Display" pitchFamily="34" charset="-122"/>
                <a:cs typeface="Aptos Display" pitchFamily="34" charset="-120"/>
              </a:rPr>
              <a:t>Before the story begins</a:t>
            </a:r>
            <a:endParaRPr lang="en-US" sz="2100" dirty="0"/>
          </a:p>
        </p:txBody>
      </p:sp>
      <p:sp>
        <p:nvSpPr>
          <p:cNvPr id="9" name="Text 7"/>
          <p:cNvSpPr/>
          <p:nvPr/>
        </p:nvSpPr>
        <p:spPr>
          <a:xfrm>
            <a:off x="521208" y="1307592"/>
            <a:ext cx="6400800" cy="228600"/>
          </a:xfrm>
          <a:prstGeom prst="rect">
            <a:avLst/>
          </a:prstGeom>
          <a:noFill/>
          <a:ln/>
        </p:spPr>
        <p:txBody>
          <a:bodyPr wrap="square" lIns="0" tIns="0" rIns="0" bIns="0" rtlCol="0" anchor="ctr">
            <a:normAutofit/>
          </a:bodyPr>
          <a:lstStyle/>
          <a:p>
            <a:pPr indent="0" marL="0">
              <a:buNone/>
            </a:pPr>
            <a:r>
              <a:rPr lang="en-US" sz="950" i="1" dirty="0">
                <a:solidFill>
                  <a:srgbClr val="F26632"/>
                </a:solidFill>
                <a:latin typeface="Aptos" pitchFamily="34" charset="0"/>
                <a:ea typeface="Aptos" pitchFamily="34" charset="-122"/>
                <a:cs typeface="Aptos" pitchFamily="34" charset="-120"/>
              </a:rPr>
              <a:t>How to read this mini novel</a:t>
            </a:r>
            <a:endParaRPr lang="en-US" sz="950" dirty="0"/>
          </a:p>
        </p:txBody>
      </p:sp>
      <p:sp>
        <p:nvSpPr>
          <p:cNvPr id="10" name="Text 8"/>
          <p:cNvSpPr/>
          <p:nvPr/>
        </p:nvSpPr>
        <p:spPr>
          <a:xfrm>
            <a:off x="585216" y="1719072"/>
            <a:ext cx="3017520" cy="745236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This mini novel introduces Victor as the Chief Executive Officer of NorthBridge Components. It is not a CV and it is not a formal job description. It is a story designed to make the CEO role more concrete through situations, decisions, and interactions inside an industrial company.</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The story follows a tense but realistic week. Nothing starts as a crisis. At first, the indicators look acceptable. A few supplier confirmations are late. Some production orders require attention. A customer situation is under watch. On a dashboard, each signal looks manageable.</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Victor knows that this is exactly where executive work begins. When several small signals appear at the same time, the real risk is not always the signal itself. The real risk is the absence of coordination between the people who see different parts of the same problem.</a:t>
            </a:r>
            <a:endParaRPr lang="en-US" sz="1060" dirty="0"/>
          </a:p>
        </p:txBody>
      </p:sp>
      <p:sp>
        <p:nvSpPr>
          <p:cNvPr id="11" name="Text 9"/>
          <p:cNvSpPr/>
          <p:nvPr/>
        </p:nvSpPr>
        <p:spPr>
          <a:xfrm>
            <a:off x="3950208" y="1719072"/>
            <a:ext cx="3017520" cy="745236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The purpose of the story is to show how a CEO uses data, follow-up files, management routines, and conversations to keep a company aligned. Victor does not solve every operational detail himself. He asks the questions that force the organization to become clearer.</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You will meet James, who brings the supply chain view. You will also meet Marlon, who shows the practical reality from the floor. Other managers appear through their functions because the story is not built around titles only. It is built around how work really moves across departments.</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Read this document as an introduction to Victor’s character. The goal is to understand his posture: calm under pressure, demanding on facts, careful with ownership, and focused on keeping NorthBridge Components aligned when execution starts to drift.</a:t>
            </a:r>
            <a:endParaRPr lang="en-US" sz="1060" dirty="0"/>
          </a:p>
        </p:txBody>
      </p:sp>
      <p:sp>
        <p:nvSpPr>
          <p:cNvPr id="12" name="Text 10"/>
          <p:cNvSpPr/>
          <p:nvPr/>
        </p:nvSpPr>
        <p:spPr>
          <a:xfrm>
            <a:off x="777240" y="9491472"/>
            <a:ext cx="6080760" cy="310896"/>
          </a:xfrm>
          <a:prstGeom prst="rect">
            <a:avLst/>
          </a:prstGeom>
          <a:noFill/>
          <a:ln/>
        </p:spPr>
        <p:txBody>
          <a:bodyPr wrap="square" lIns="0" tIns="0" rIns="0" bIns="0" rtlCol="0" anchor="ctr">
            <a:normAutofit/>
          </a:bodyPr>
          <a:lstStyle/>
          <a:p>
            <a:pPr algn="ctr" indent="0" marL="0">
              <a:buNone/>
            </a:pPr>
            <a:r>
              <a:rPr lang="en-US" sz="1030" i="1" dirty="0">
                <a:solidFill>
                  <a:srgbClr val="174A7C"/>
                </a:solidFill>
                <a:latin typeface="Aptos" pitchFamily="34" charset="0"/>
                <a:ea typeface="Aptos" pitchFamily="34" charset="-122"/>
                <a:cs typeface="Aptos" pitchFamily="34" charset="-120"/>
              </a:rPr>
              <a:t>“In a good industrial story, the first problem is rarely the real problem.”</a:t>
            </a:r>
            <a:endParaRPr lang="en-US" sz="103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02920" y="292608"/>
            <a:ext cx="1920240" cy="164592"/>
          </a:xfrm>
          <a:prstGeom prst="rect">
            <a:avLst/>
          </a:prstGeom>
          <a:noFill/>
          <a:ln/>
        </p:spPr>
        <p:txBody>
          <a:bodyPr wrap="square" lIns="0" tIns="0" rIns="0" bIns="0" rtlCol="0" anchor="ctr"/>
          <a:lstStyle/>
          <a:p>
            <a:pPr indent="0" marL="0">
              <a:buNone/>
            </a:pPr>
            <a:r>
              <a:rPr lang="en-US" sz="750" dirty="0">
                <a:solidFill>
                  <a:srgbClr val="5C6670"/>
                </a:solidFill>
                <a:latin typeface="Aptos" pitchFamily="34" charset="0"/>
                <a:ea typeface="Aptos" pitchFamily="34" charset="-122"/>
                <a:cs typeface="Aptos" pitchFamily="34" charset="-120"/>
              </a:rPr>
              <a:t>Victor’s Story</a:t>
            </a:r>
            <a:endParaRPr lang="en-US" sz="750" dirty="0"/>
          </a:p>
        </p:txBody>
      </p:sp>
      <p:sp>
        <p:nvSpPr>
          <p:cNvPr id="3" name="Text 1"/>
          <p:cNvSpPr/>
          <p:nvPr/>
        </p:nvSpPr>
        <p:spPr>
          <a:xfrm>
            <a:off x="2468880" y="292608"/>
            <a:ext cx="3017520" cy="164592"/>
          </a:xfrm>
          <a:prstGeom prst="rect">
            <a:avLst/>
          </a:prstGeom>
          <a:noFill/>
          <a:ln/>
        </p:spPr>
        <p:txBody>
          <a:bodyPr wrap="square" lIns="0" tIns="0" rIns="0" bIns="0" rtlCol="0" anchor="ctr"/>
          <a:lstStyle/>
          <a:p>
            <a:pPr algn="ctr" indent="0" marL="0">
              <a:buNone/>
            </a:pPr>
            <a:r>
              <a:rPr lang="en-US" sz="750" dirty="0">
                <a:solidFill>
                  <a:srgbClr val="5C6670"/>
                </a:solidFill>
                <a:latin typeface="Aptos" pitchFamily="34" charset="0"/>
                <a:ea typeface="Aptos" pitchFamily="34" charset="-122"/>
                <a:cs typeface="Aptos" pitchFamily="34" charset="-120"/>
              </a:rPr>
              <a:t>Character profile</a:t>
            </a:r>
            <a:endParaRPr lang="en-US" sz="750" dirty="0"/>
          </a:p>
        </p:txBody>
      </p:sp>
      <p:sp>
        <p:nvSpPr>
          <p:cNvPr id="4" name="Text 2"/>
          <p:cNvSpPr/>
          <p:nvPr/>
        </p:nvSpPr>
        <p:spPr>
          <a:xfrm>
            <a:off x="6629400" y="292608"/>
            <a:ext cx="411480" cy="164592"/>
          </a:xfrm>
          <a:prstGeom prst="rect">
            <a:avLst/>
          </a:prstGeom>
          <a:noFill/>
          <a:ln/>
        </p:spPr>
        <p:txBody>
          <a:bodyPr wrap="square" lIns="0" tIns="0" rIns="0" bIns="0" rtlCol="0" anchor="ctr"/>
          <a:lstStyle/>
          <a:p>
            <a:pPr algn="r" indent="0" marL="0">
              <a:buNone/>
            </a:pPr>
            <a:r>
              <a:rPr lang="en-US" sz="750" dirty="0">
                <a:solidFill>
                  <a:srgbClr val="5C6670"/>
                </a:solidFill>
                <a:latin typeface="Aptos" pitchFamily="34" charset="0"/>
                <a:ea typeface="Aptos" pitchFamily="34" charset="-122"/>
                <a:cs typeface="Aptos" pitchFamily="34" charset="-120"/>
              </a:rPr>
              <a:t>03</a:t>
            </a:r>
            <a:endParaRPr lang="en-US" sz="750" dirty="0"/>
          </a:p>
        </p:txBody>
      </p:sp>
      <p:sp>
        <p:nvSpPr>
          <p:cNvPr id="5" name="Text 3"/>
          <p:cNvSpPr/>
          <p:nvPr/>
        </p:nvSpPr>
        <p:spPr>
          <a:xfrm>
            <a:off x="502920" y="530352"/>
            <a:ext cx="6583680" cy="137160"/>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6" name="Text 4"/>
          <p:cNvSpPr/>
          <p:nvPr/>
        </p:nvSpPr>
        <p:spPr>
          <a:xfrm>
            <a:off x="502920" y="10168128"/>
            <a:ext cx="2743200" cy="164592"/>
          </a:xfrm>
          <a:prstGeom prst="rect">
            <a:avLst/>
          </a:prstGeom>
          <a:noFill/>
          <a:ln/>
        </p:spPr>
        <p:txBody>
          <a:bodyPr wrap="square" lIns="0" tIns="0" rIns="0" bIns="0" rtlCol="0" anchor="ctr"/>
          <a:lstStyle/>
          <a:p>
            <a:pPr indent="0" marL="0">
              <a:buNone/>
            </a:pPr>
            <a:r>
              <a:rPr lang="en-US" sz="720" dirty="0">
                <a:solidFill>
                  <a:srgbClr val="5C6670"/>
                </a:solidFill>
                <a:latin typeface="Aptos" pitchFamily="34" charset="0"/>
                <a:ea typeface="Aptos" pitchFamily="34" charset="-122"/>
                <a:cs typeface="Aptos" pitchFamily="34" charset="-120"/>
              </a:rPr>
              <a:t>Inventory Big Data character universe</a:t>
            </a:r>
            <a:endParaRPr lang="en-US" sz="720" dirty="0"/>
          </a:p>
        </p:txBody>
      </p:sp>
      <p:sp>
        <p:nvSpPr>
          <p:cNvPr id="7" name="Text 5"/>
          <p:cNvSpPr/>
          <p:nvPr/>
        </p:nvSpPr>
        <p:spPr>
          <a:xfrm>
            <a:off x="502920" y="9966960"/>
            <a:ext cx="6583680" cy="109728"/>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8" name="Text 6"/>
          <p:cNvSpPr/>
          <p:nvPr/>
        </p:nvSpPr>
        <p:spPr>
          <a:xfrm>
            <a:off x="502920" y="868680"/>
            <a:ext cx="6583680" cy="384048"/>
          </a:xfrm>
          <a:prstGeom prst="rect">
            <a:avLst/>
          </a:prstGeom>
          <a:noFill/>
          <a:ln/>
        </p:spPr>
        <p:txBody>
          <a:bodyPr wrap="square" lIns="0" tIns="0" rIns="0" bIns="0" rtlCol="0" anchor="ctr">
            <a:normAutofit/>
          </a:bodyPr>
          <a:lstStyle/>
          <a:p>
            <a:pPr indent="0" marL="0">
              <a:buNone/>
            </a:pPr>
            <a:r>
              <a:rPr lang="en-US" sz="2100" b="1" dirty="0">
                <a:solidFill>
                  <a:srgbClr val="174A7C"/>
                </a:solidFill>
                <a:latin typeface="Aptos Display" pitchFamily="34" charset="0"/>
                <a:ea typeface="Aptos Display" pitchFamily="34" charset="-122"/>
                <a:cs typeface="Aptos Display" pitchFamily="34" charset="-120"/>
              </a:rPr>
              <a:t>Victor, CEO of NorthBridge Components</a:t>
            </a:r>
            <a:endParaRPr lang="en-US" sz="2100" dirty="0"/>
          </a:p>
        </p:txBody>
      </p:sp>
      <p:sp>
        <p:nvSpPr>
          <p:cNvPr id="9" name="Text 7"/>
          <p:cNvSpPr/>
          <p:nvPr/>
        </p:nvSpPr>
        <p:spPr>
          <a:xfrm>
            <a:off x="521208" y="1307592"/>
            <a:ext cx="6400800" cy="228600"/>
          </a:xfrm>
          <a:prstGeom prst="rect">
            <a:avLst/>
          </a:prstGeom>
          <a:noFill/>
          <a:ln/>
        </p:spPr>
        <p:txBody>
          <a:bodyPr wrap="square" lIns="0" tIns="0" rIns="0" bIns="0" rtlCol="0" anchor="ctr">
            <a:normAutofit/>
          </a:bodyPr>
          <a:lstStyle/>
          <a:p>
            <a:pPr indent="0" marL="0">
              <a:buNone/>
            </a:pPr>
            <a:r>
              <a:rPr lang="en-US" sz="950" i="1" dirty="0">
                <a:solidFill>
                  <a:srgbClr val="F26632"/>
                </a:solidFill>
                <a:latin typeface="Aptos" pitchFamily="34" charset="0"/>
                <a:ea typeface="Aptos" pitchFamily="34" charset="-122"/>
                <a:cs typeface="Aptos" pitchFamily="34" charset="-120"/>
              </a:rPr>
              <a:t>The executive role behind the story</a:t>
            </a:r>
            <a:endParaRPr lang="en-US" sz="950" dirty="0"/>
          </a:p>
        </p:txBody>
      </p:sp>
      <p:sp>
        <p:nvSpPr>
          <p:cNvPr id="10" name="Text 8"/>
          <p:cNvSpPr/>
          <p:nvPr/>
        </p:nvSpPr>
        <p:spPr>
          <a:xfrm>
            <a:off x="585216" y="1719072"/>
            <a:ext cx="3017520" cy="745236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Victor is the Chief Executive Officer of NorthBridge Components. He is responsible for the company’s strategic direction, financial oversight, and operational leadership. He works with the Board of Directors and the senior leadership team to set priorities, support performance, and ensure coordination between the main functions of the business.</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His position is above the main departments, but his work is not disconnected from operations. Victor spends a large part of his time connecting business priorities with execution reality. He reviews performance, follows risks, supports arbitration, and makes sure that responsibilities remain clear across the organization.</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He built his career inside the company. He started in process engineering, moved into production management, then industrial operations, then executive operations. By the time he became CEO, he had already seen the company from several levels.</a:t>
            </a:r>
            <a:endParaRPr lang="en-US" sz="1060" dirty="0"/>
          </a:p>
        </p:txBody>
      </p:sp>
      <p:sp>
        <p:nvSpPr>
          <p:cNvPr id="11" name="Text 9"/>
          <p:cNvSpPr/>
          <p:nvPr/>
        </p:nvSpPr>
        <p:spPr>
          <a:xfrm>
            <a:off x="3950208" y="1719072"/>
            <a:ext cx="3017520" cy="745236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This background matters. Victor is not impressed by a dashboard simply because it looks clean. He knows that a good-looking number can hide a weak process, a delayed decision, or a team under pressure. He also knows that operational teams do not need speeches when the plant is unstable. They need clarity.</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His personality is structured and calm. He speaks carefully, asks direct questions, and does not confuse urgency with agitation. Under pressure, he slows the conversation down. He wants to know the impact, the owner, the deadline, and what will happen if no decision is taken.</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Victor’s strength is not that he knows everything. His strength is that he helps the company see what matters before scattered details become a wider problem.</a:t>
            </a:r>
            <a:endParaRPr lang="en-US" sz="1060" dirty="0"/>
          </a:p>
        </p:txBody>
      </p:sp>
      <p:sp>
        <p:nvSpPr>
          <p:cNvPr id="12" name="Text 10"/>
          <p:cNvSpPr/>
          <p:nvPr/>
        </p:nvSpPr>
        <p:spPr>
          <a:xfrm>
            <a:off x="777240" y="9491472"/>
            <a:ext cx="6080760" cy="310896"/>
          </a:xfrm>
          <a:prstGeom prst="rect">
            <a:avLst/>
          </a:prstGeom>
          <a:noFill/>
          <a:ln/>
        </p:spPr>
        <p:txBody>
          <a:bodyPr wrap="square" lIns="0" tIns="0" rIns="0" bIns="0" rtlCol="0" anchor="ctr">
            <a:normAutofit/>
          </a:bodyPr>
          <a:lstStyle/>
          <a:p>
            <a:pPr algn="ctr" indent="0" marL="0">
              <a:buNone/>
            </a:pPr>
            <a:r>
              <a:rPr lang="en-US" sz="1030" i="1" dirty="0">
                <a:solidFill>
                  <a:srgbClr val="174A7C"/>
                </a:solidFill>
                <a:latin typeface="Aptos" pitchFamily="34" charset="0"/>
                <a:ea typeface="Aptos" pitchFamily="34" charset="-122"/>
                <a:cs typeface="Aptos" pitchFamily="34" charset="-120"/>
              </a:rPr>
              <a:t>“Victor’s authority comes from distance when needed, but also from memory: he has seen the floor before he led the company.”</a:t>
            </a:r>
            <a:endParaRPr lang="en-US" sz="103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02920" y="292608"/>
            <a:ext cx="1920240" cy="164592"/>
          </a:xfrm>
          <a:prstGeom prst="rect">
            <a:avLst/>
          </a:prstGeom>
          <a:noFill/>
          <a:ln/>
        </p:spPr>
        <p:txBody>
          <a:bodyPr wrap="square" lIns="0" tIns="0" rIns="0" bIns="0" rtlCol="0" anchor="ctr"/>
          <a:lstStyle/>
          <a:p>
            <a:pPr indent="0" marL="0">
              <a:buNone/>
            </a:pPr>
            <a:r>
              <a:rPr lang="en-US" sz="750" dirty="0">
                <a:solidFill>
                  <a:srgbClr val="5C6670"/>
                </a:solidFill>
                <a:latin typeface="Aptos" pitchFamily="34" charset="0"/>
                <a:ea typeface="Aptos" pitchFamily="34" charset="-122"/>
                <a:cs typeface="Aptos" pitchFamily="34" charset="-120"/>
              </a:rPr>
              <a:t>Victor’s Story</a:t>
            </a:r>
            <a:endParaRPr lang="en-US" sz="750" dirty="0"/>
          </a:p>
        </p:txBody>
      </p:sp>
      <p:sp>
        <p:nvSpPr>
          <p:cNvPr id="3" name="Text 1"/>
          <p:cNvSpPr/>
          <p:nvPr/>
        </p:nvSpPr>
        <p:spPr>
          <a:xfrm>
            <a:off x="2468880" y="292608"/>
            <a:ext cx="3017520" cy="164592"/>
          </a:xfrm>
          <a:prstGeom prst="rect">
            <a:avLst/>
          </a:prstGeom>
          <a:noFill/>
          <a:ln/>
        </p:spPr>
        <p:txBody>
          <a:bodyPr wrap="square" lIns="0" tIns="0" rIns="0" bIns="0" rtlCol="0" anchor="ctr"/>
          <a:lstStyle/>
          <a:p>
            <a:pPr algn="ctr" indent="0" marL="0">
              <a:buNone/>
            </a:pPr>
            <a:r>
              <a:rPr lang="en-US" sz="750" dirty="0">
                <a:solidFill>
                  <a:srgbClr val="5C6670"/>
                </a:solidFill>
                <a:latin typeface="Aptos" pitchFamily="34" charset="0"/>
                <a:ea typeface="Aptos" pitchFamily="34" charset="-122"/>
                <a:cs typeface="Aptos" pitchFamily="34" charset="-120"/>
              </a:rPr>
              <a:t>Chapter 1</a:t>
            </a:r>
            <a:endParaRPr lang="en-US" sz="750" dirty="0"/>
          </a:p>
        </p:txBody>
      </p:sp>
      <p:sp>
        <p:nvSpPr>
          <p:cNvPr id="4" name="Text 2"/>
          <p:cNvSpPr/>
          <p:nvPr/>
        </p:nvSpPr>
        <p:spPr>
          <a:xfrm>
            <a:off x="6629400" y="292608"/>
            <a:ext cx="411480" cy="164592"/>
          </a:xfrm>
          <a:prstGeom prst="rect">
            <a:avLst/>
          </a:prstGeom>
          <a:noFill/>
          <a:ln/>
        </p:spPr>
        <p:txBody>
          <a:bodyPr wrap="square" lIns="0" tIns="0" rIns="0" bIns="0" rtlCol="0" anchor="ctr"/>
          <a:lstStyle/>
          <a:p>
            <a:pPr algn="r" indent="0" marL="0">
              <a:buNone/>
            </a:pPr>
            <a:r>
              <a:rPr lang="en-US" sz="750" dirty="0">
                <a:solidFill>
                  <a:srgbClr val="5C6670"/>
                </a:solidFill>
                <a:latin typeface="Aptos" pitchFamily="34" charset="0"/>
                <a:ea typeface="Aptos" pitchFamily="34" charset="-122"/>
                <a:cs typeface="Aptos" pitchFamily="34" charset="-120"/>
              </a:rPr>
              <a:t>04</a:t>
            </a:r>
            <a:endParaRPr lang="en-US" sz="750" dirty="0"/>
          </a:p>
        </p:txBody>
      </p:sp>
      <p:sp>
        <p:nvSpPr>
          <p:cNvPr id="5" name="Text 3"/>
          <p:cNvSpPr/>
          <p:nvPr/>
        </p:nvSpPr>
        <p:spPr>
          <a:xfrm>
            <a:off x="502920" y="530352"/>
            <a:ext cx="6583680" cy="137160"/>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6" name="Text 4"/>
          <p:cNvSpPr/>
          <p:nvPr/>
        </p:nvSpPr>
        <p:spPr>
          <a:xfrm>
            <a:off x="502920" y="10168128"/>
            <a:ext cx="2743200" cy="164592"/>
          </a:xfrm>
          <a:prstGeom prst="rect">
            <a:avLst/>
          </a:prstGeom>
          <a:noFill/>
          <a:ln/>
        </p:spPr>
        <p:txBody>
          <a:bodyPr wrap="square" lIns="0" tIns="0" rIns="0" bIns="0" rtlCol="0" anchor="ctr"/>
          <a:lstStyle/>
          <a:p>
            <a:pPr indent="0" marL="0">
              <a:buNone/>
            </a:pPr>
            <a:r>
              <a:rPr lang="en-US" sz="720" dirty="0">
                <a:solidFill>
                  <a:srgbClr val="5C6670"/>
                </a:solidFill>
                <a:latin typeface="Aptos" pitchFamily="34" charset="0"/>
                <a:ea typeface="Aptos" pitchFamily="34" charset="-122"/>
                <a:cs typeface="Aptos" pitchFamily="34" charset="-120"/>
              </a:rPr>
              <a:t>Inventory Big Data character universe</a:t>
            </a:r>
            <a:endParaRPr lang="en-US" sz="720" dirty="0"/>
          </a:p>
        </p:txBody>
      </p:sp>
      <p:sp>
        <p:nvSpPr>
          <p:cNvPr id="7" name="Text 5"/>
          <p:cNvSpPr/>
          <p:nvPr/>
        </p:nvSpPr>
        <p:spPr>
          <a:xfrm>
            <a:off x="502920" y="9966960"/>
            <a:ext cx="6583680" cy="109728"/>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8" name="Text 6"/>
          <p:cNvSpPr/>
          <p:nvPr/>
        </p:nvSpPr>
        <p:spPr>
          <a:xfrm>
            <a:off x="502920" y="868680"/>
            <a:ext cx="6583680" cy="384048"/>
          </a:xfrm>
          <a:prstGeom prst="rect">
            <a:avLst/>
          </a:prstGeom>
          <a:noFill/>
          <a:ln/>
        </p:spPr>
        <p:txBody>
          <a:bodyPr wrap="square" lIns="0" tIns="0" rIns="0" bIns="0" rtlCol="0" anchor="ctr">
            <a:normAutofit/>
          </a:bodyPr>
          <a:lstStyle/>
          <a:p>
            <a:pPr indent="0" marL="0">
              <a:buNone/>
            </a:pPr>
            <a:r>
              <a:rPr lang="en-US" sz="2100" b="1" dirty="0">
                <a:solidFill>
                  <a:srgbClr val="174A7C"/>
                </a:solidFill>
                <a:latin typeface="Aptos Display" pitchFamily="34" charset="0"/>
                <a:ea typeface="Aptos Display" pitchFamily="34" charset="-122"/>
                <a:cs typeface="Aptos Display" pitchFamily="34" charset="-120"/>
              </a:rPr>
              <a:t>Monday, 7:12 a.m.</a:t>
            </a:r>
            <a:endParaRPr lang="en-US" sz="2100" dirty="0"/>
          </a:p>
        </p:txBody>
      </p:sp>
      <p:sp>
        <p:nvSpPr>
          <p:cNvPr id="9" name="Text 7"/>
          <p:cNvSpPr/>
          <p:nvPr/>
        </p:nvSpPr>
        <p:spPr>
          <a:xfrm>
            <a:off x="521208" y="1307592"/>
            <a:ext cx="6400800" cy="228600"/>
          </a:xfrm>
          <a:prstGeom prst="rect">
            <a:avLst/>
          </a:prstGeom>
          <a:noFill/>
          <a:ln/>
        </p:spPr>
        <p:txBody>
          <a:bodyPr wrap="square" lIns="0" tIns="0" rIns="0" bIns="0" rtlCol="0" anchor="ctr">
            <a:normAutofit/>
          </a:bodyPr>
          <a:lstStyle/>
          <a:p>
            <a:pPr indent="0" marL="0">
              <a:buNone/>
            </a:pPr>
            <a:r>
              <a:rPr lang="en-US" sz="950" i="1" dirty="0">
                <a:solidFill>
                  <a:srgbClr val="F26632"/>
                </a:solidFill>
                <a:latin typeface="Aptos" pitchFamily="34" charset="0"/>
                <a:ea typeface="Aptos" pitchFamily="34" charset="-122"/>
                <a:cs typeface="Aptos" pitchFamily="34" charset="-120"/>
              </a:rPr>
              <a:t>The report looked calm</a:t>
            </a:r>
            <a:endParaRPr lang="en-US" sz="950" dirty="0"/>
          </a:p>
        </p:txBody>
      </p:sp>
      <p:pic>
        <p:nvPicPr>
          <p:cNvPr id="10" name="Image 0" descr="/mnt/data/a_cinematic_corporate_office_scene_seen_from_a_med_batch_4.png">    </p:cNvPr>
          <p:cNvPicPr>
            <a:picLocks noChangeAspect="1"/>
          </p:cNvPicPr>
          <p:nvPr/>
        </p:nvPicPr>
        <p:blipFill>
          <a:blip r:embed="rId1"/>
          <a:srcRect l="0" r="0" t="17544" b="17544"/>
          <a:stretch/>
        </p:blipFill>
        <p:spPr>
          <a:xfrm>
            <a:off x="585216" y="1700784"/>
            <a:ext cx="6382512" cy="2331720"/>
          </a:xfrm>
          <a:prstGeom prst="rect">
            <a:avLst/>
          </a:prstGeom>
        </p:spPr>
      </p:pic>
      <p:sp>
        <p:nvSpPr>
          <p:cNvPr id="11" name="Text 8"/>
          <p:cNvSpPr/>
          <p:nvPr/>
        </p:nvSpPr>
        <p:spPr>
          <a:xfrm>
            <a:off x="585216" y="4315968"/>
            <a:ext cx="3017520" cy="466344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Victor arrived before the leadership review. The building was quiet, except for the low sound of ventilation and the first movements of the morning shift below the offices. On the screen near his desk, the weekly dashboard opened automatically.</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Service level was still acceptable. Inventory value had not moved outside the expected range. Production output was slightly below target, but not enough to create an alert. A customer escalation had been marked as “under observation”. Three supplier confirmations were late, but each line carried a comment that sounded reassuring.</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Victor read the summary twice. Then he leaned back and stayed silent.</a:t>
            </a:r>
            <a:endParaRPr lang="en-US" sz="1060" dirty="0"/>
          </a:p>
        </p:txBody>
      </p:sp>
      <p:sp>
        <p:nvSpPr>
          <p:cNvPr id="12" name="Text 9"/>
          <p:cNvSpPr/>
          <p:nvPr/>
        </p:nvSpPr>
        <p:spPr>
          <a:xfrm>
            <a:off x="3950208" y="4315968"/>
            <a:ext cx="3017520" cy="466344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He had learned, over many years, that industrial trouble rarely announced itself with a dramatic red signal. More often, it arrived as a set of small delays that looked reasonable in isolation. A supplier needed another day. A planner waited for confirmation. A production sequence was adjusted. A customer asked for reassurance, not yet for recovery.</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The danger was not one of those points. The danger was that nobody had yet placed them on the same table.</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At 7:28, James sent a short message: “Supplier update is weaker than expected. I will bring the file.” Victor did not reply immediately. He opened the action tracker from the previous week and searched for the same supplier family. There it was, already mentioned, already discussed, and still not fully closed.</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That was when the calm report stopped looking calm.</a:t>
            </a:r>
            <a:endParaRPr lang="en-US" sz="1060" dirty="0"/>
          </a:p>
        </p:txBody>
      </p:sp>
      <p:sp>
        <p:nvSpPr>
          <p:cNvPr id="13" name="Text 10"/>
          <p:cNvSpPr/>
          <p:nvPr/>
        </p:nvSpPr>
        <p:spPr>
          <a:xfrm>
            <a:off x="777240" y="9491472"/>
            <a:ext cx="6080760" cy="310896"/>
          </a:xfrm>
          <a:prstGeom prst="rect">
            <a:avLst/>
          </a:prstGeom>
          <a:noFill/>
          <a:ln/>
        </p:spPr>
        <p:txBody>
          <a:bodyPr wrap="square" lIns="0" tIns="0" rIns="0" bIns="0" rtlCol="0" anchor="ctr">
            <a:normAutofit/>
          </a:bodyPr>
          <a:lstStyle/>
          <a:p>
            <a:pPr algn="ctr" indent="0" marL="0">
              <a:buNone/>
            </a:pPr>
            <a:r>
              <a:rPr lang="en-US" sz="1030" i="1" dirty="0">
                <a:solidFill>
                  <a:srgbClr val="174A7C"/>
                </a:solidFill>
                <a:latin typeface="Aptos" pitchFamily="34" charset="0"/>
                <a:ea typeface="Aptos" pitchFamily="34" charset="-122"/>
                <a:cs typeface="Aptos" pitchFamily="34" charset="-120"/>
              </a:rPr>
              <a:t>“A small delay is not a problem. A small delay with no owner is a warning.”</a:t>
            </a:r>
            <a:endParaRPr lang="en-US" sz="103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02920" y="292608"/>
            <a:ext cx="1920240" cy="164592"/>
          </a:xfrm>
          <a:prstGeom prst="rect">
            <a:avLst/>
          </a:prstGeom>
          <a:noFill/>
          <a:ln/>
        </p:spPr>
        <p:txBody>
          <a:bodyPr wrap="square" lIns="0" tIns="0" rIns="0" bIns="0" rtlCol="0" anchor="ctr"/>
          <a:lstStyle/>
          <a:p>
            <a:pPr indent="0" marL="0">
              <a:buNone/>
            </a:pPr>
            <a:r>
              <a:rPr lang="en-US" sz="750" dirty="0">
                <a:solidFill>
                  <a:srgbClr val="5C6670"/>
                </a:solidFill>
                <a:latin typeface="Aptos" pitchFamily="34" charset="0"/>
                <a:ea typeface="Aptos" pitchFamily="34" charset="-122"/>
                <a:cs typeface="Aptos" pitchFamily="34" charset="-120"/>
              </a:rPr>
              <a:t>Victor’s Story</a:t>
            </a:r>
            <a:endParaRPr lang="en-US" sz="750" dirty="0"/>
          </a:p>
        </p:txBody>
      </p:sp>
      <p:sp>
        <p:nvSpPr>
          <p:cNvPr id="3" name="Text 1"/>
          <p:cNvSpPr/>
          <p:nvPr/>
        </p:nvSpPr>
        <p:spPr>
          <a:xfrm>
            <a:off x="2468880" y="292608"/>
            <a:ext cx="3017520" cy="164592"/>
          </a:xfrm>
          <a:prstGeom prst="rect">
            <a:avLst/>
          </a:prstGeom>
          <a:noFill/>
          <a:ln/>
        </p:spPr>
        <p:txBody>
          <a:bodyPr wrap="square" lIns="0" tIns="0" rIns="0" bIns="0" rtlCol="0" anchor="ctr"/>
          <a:lstStyle/>
          <a:p>
            <a:pPr algn="ctr" indent="0" marL="0">
              <a:buNone/>
            </a:pPr>
            <a:r>
              <a:rPr lang="en-US" sz="750" dirty="0">
                <a:solidFill>
                  <a:srgbClr val="5C6670"/>
                </a:solidFill>
                <a:latin typeface="Aptos" pitchFamily="34" charset="0"/>
                <a:ea typeface="Aptos" pitchFamily="34" charset="-122"/>
                <a:cs typeface="Aptos" pitchFamily="34" charset="-120"/>
              </a:rPr>
              <a:t>Chapter 2</a:t>
            </a:r>
            <a:endParaRPr lang="en-US" sz="750" dirty="0"/>
          </a:p>
        </p:txBody>
      </p:sp>
      <p:sp>
        <p:nvSpPr>
          <p:cNvPr id="4" name="Text 2"/>
          <p:cNvSpPr/>
          <p:nvPr/>
        </p:nvSpPr>
        <p:spPr>
          <a:xfrm>
            <a:off x="6629400" y="292608"/>
            <a:ext cx="411480" cy="164592"/>
          </a:xfrm>
          <a:prstGeom prst="rect">
            <a:avLst/>
          </a:prstGeom>
          <a:noFill/>
          <a:ln/>
        </p:spPr>
        <p:txBody>
          <a:bodyPr wrap="square" lIns="0" tIns="0" rIns="0" bIns="0" rtlCol="0" anchor="ctr"/>
          <a:lstStyle/>
          <a:p>
            <a:pPr algn="r" indent="0" marL="0">
              <a:buNone/>
            </a:pPr>
            <a:r>
              <a:rPr lang="en-US" sz="750" dirty="0">
                <a:solidFill>
                  <a:srgbClr val="5C6670"/>
                </a:solidFill>
                <a:latin typeface="Aptos" pitchFamily="34" charset="0"/>
                <a:ea typeface="Aptos" pitchFamily="34" charset="-122"/>
                <a:cs typeface="Aptos" pitchFamily="34" charset="-120"/>
              </a:rPr>
              <a:t>05</a:t>
            </a:r>
            <a:endParaRPr lang="en-US" sz="750" dirty="0"/>
          </a:p>
        </p:txBody>
      </p:sp>
      <p:sp>
        <p:nvSpPr>
          <p:cNvPr id="5" name="Text 3"/>
          <p:cNvSpPr/>
          <p:nvPr/>
        </p:nvSpPr>
        <p:spPr>
          <a:xfrm>
            <a:off x="502920" y="530352"/>
            <a:ext cx="6583680" cy="137160"/>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6" name="Text 4"/>
          <p:cNvSpPr/>
          <p:nvPr/>
        </p:nvSpPr>
        <p:spPr>
          <a:xfrm>
            <a:off x="502920" y="10168128"/>
            <a:ext cx="2743200" cy="164592"/>
          </a:xfrm>
          <a:prstGeom prst="rect">
            <a:avLst/>
          </a:prstGeom>
          <a:noFill/>
          <a:ln/>
        </p:spPr>
        <p:txBody>
          <a:bodyPr wrap="square" lIns="0" tIns="0" rIns="0" bIns="0" rtlCol="0" anchor="ctr"/>
          <a:lstStyle/>
          <a:p>
            <a:pPr indent="0" marL="0">
              <a:buNone/>
            </a:pPr>
            <a:r>
              <a:rPr lang="en-US" sz="720" dirty="0">
                <a:solidFill>
                  <a:srgbClr val="5C6670"/>
                </a:solidFill>
                <a:latin typeface="Aptos" pitchFamily="34" charset="0"/>
                <a:ea typeface="Aptos" pitchFamily="34" charset="-122"/>
                <a:cs typeface="Aptos" pitchFamily="34" charset="-120"/>
              </a:rPr>
              <a:t>Inventory Big Data character universe</a:t>
            </a:r>
            <a:endParaRPr lang="en-US" sz="720" dirty="0"/>
          </a:p>
        </p:txBody>
      </p:sp>
      <p:sp>
        <p:nvSpPr>
          <p:cNvPr id="7" name="Text 5"/>
          <p:cNvSpPr/>
          <p:nvPr/>
        </p:nvSpPr>
        <p:spPr>
          <a:xfrm>
            <a:off x="502920" y="9966960"/>
            <a:ext cx="6583680" cy="109728"/>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8" name="Text 6"/>
          <p:cNvSpPr/>
          <p:nvPr/>
        </p:nvSpPr>
        <p:spPr>
          <a:xfrm>
            <a:off x="502920" y="868680"/>
            <a:ext cx="6583680" cy="384048"/>
          </a:xfrm>
          <a:prstGeom prst="rect">
            <a:avLst/>
          </a:prstGeom>
          <a:noFill/>
          <a:ln/>
        </p:spPr>
        <p:txBody>
          <a:bodyPr wrap="square" lIns="0" tIns="0" rIns="0" bIns="0" rtlCol="0" anchor="ctr">
            <a:normAutofit/>
          </a:bodyPr>
          <a:lstStyle/>
          <a:p>
            <a:pPr indent="0" marL="0">
              <a:buNone/>
            </a:pPr>
            <a:r>
              <a:rPr lang="en-US" sz="2100" b="1" dirty="0">
                <a:solidFill>
                  <a:srgbClr val="174A7C"/>
                </a:solidFill>
                <a:latin typeface="Aptos Display" pitchFamily="34" charset="0"/>
                <a:ea typeface="Aptos Display" pitchFamily="34" charset="-122"/>
                <a:cs typeface="Aptos Display" pitchFamily="34" charset="-120"/>
              </a:rPr>
              <a:t>The first leadership review</a:t>
            </a:r>
            <a:endParaRPr lang="en-US" sz="2100" dirty="0"/>
          </a:p>
        </p:txBody>
      </p:sp>
      <p:sp>
        <p:nvSpPr>
          <p:cNvPr id="9" name="Text 7"/>
          <p:cNvSpPr/>
          <p:nvPr/>
        </p:nvSpPr>
        <p:spPr>
          <a:xfrm>
            <a:off x="521208" y="1307592"/>
            <a:ext cx="6400800" cy="228600"/>
          </a:xfrm>
          <a:prstGeom prst="rect">
            <a:avLst/>
          </a:prstGeom>
          <a:noFill/>
          <a:ln/>
        </p:spPr>
        <p:txBody>
          <a:bodyPr wrap="square" lIns="0" tIns="0" rIns="0" bIns="0" rtlCol="0" anchor="ctr">
            <a:normAutofit/>
          </a:bodyPr>
          <a:lstStyle/>
          <a:p>
            <a:pPr indent="0" marL="0">
              <a:buNone/>
            </a:pPr>
            <a:r>
              <a:rPr lang="en-US" sz="950" i="1" dirty="0">
                <a:solidFill>
                  <a:srgbClr val="F26632"/>
                </a:solidFill>
                <a:latin typeface="Aptos" pitchFamily="34" charset="0"/>
                <a:ea typeface="Aptos" pitchFamily="34" charset="-122"/>
                <a:cs typeface="Aptos" pitchFamily="34" charset="-120"/>
              </a:rPr>
              <a:t>Different departments, different truths</a:t>
            </a:r>
            <a:endParaRPr lang="en-US" sz="950" dirty="0"/>
          </a:p>
        </p:txBody>
      </p:sp>
      <p:sp>
        <p:nvSpPr>
          <p:cNvPr id="10" name="Text 8"/>
          <p:cNvSpPr/>
          <p:nvPr/>
        </p:nvSpPr>
        <p:spPr>
          <a:xfrm>
            <a:off x="585216" y="1719072"/>
            <a:ext cx="3017520" cy="745236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At 8:30, the leadership team entered the meeting room. James sat with a printed file and a laptop open to the supply follow-up. The production manager had brought the latest sequencing plan. Finance had a page of cost deviations, most of them still small. Customer support had one note about a delivery that could become sensitive by the end of the week.</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Victor let each person speak without interrupting. James explained that the raw material family was not blocked, but the supplier confirmation was no longer reliable. Production explained that the plant could still run if the order sequence remained stable. Finance added that urgent transport costs were beginning to appear again.</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Nobody said the word crisis. Victor noticed that immediately.</a:t>
            </a:r>
            <a:endParaRPr lang="en-US" sz="1060" dirty="0"/>
          </a:p>
        </p:txBody>
      </p:sp>
      <p:sp>
        <p:nvSpPr>
          <p:cNvPr id="11" name="Text 9"/>
          <p:cNvSpPr/>
          <p:nvPr/>
        </p:nvSpPr>
        <p:spPr>
          <a:xfrm>
            <a:off x="3950208" y="1719072"/>
            <a:ext cx="3017520" cy="745236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He drew a simple line on his notebook. On the left, he wrote “local issue”. On the right, he wrote “company issue”. Then he looked at the team and asked a question that changed the tone of the room.</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“At what point does this stop being a purchasing issue?”</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The room became more precise. If the supplier slipped by one more day, production would have to change the sequence. If production changed the sequence, two customer orders would move. If those orders moved, service level would be protected only by overtime and transport costs. Finance would absorb the effect, but not without consequences.</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The issue had already crossed departments. It simply had not been named that way yet.</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Victor closed his notebook. “Then we do not manage this as a local alert. We manage it as a company risk until it proves otherwise.”</a:t>
            </a:r>
            <a:endParaRPr lang="en-US" sz="1060" dirty="0"/>
          </a:p>
        </p:txBody>
      </p:sp>
      <p:sp>
        <p:nvSpPr>
          <p:cNvPr id="12" name="Text 10"/>
          <p:cNvSpPr/>
          <p:nvPr/>
        </p:nvSpPr>
        <p:spPr>
          <a:xfrm>
            <a:off x="777240" y="9491472"/>
            <a:ext cx="6080760" cy="310896"/>
          </a:xfrm>
          <a:prstGeom prst="rect">
            <a:avLst/>
          </a:prstGeom>
          <a:noFill/>
          <a:ln/>
        </p:spPr>
        <p:txBody>
          <a:bodyPr wrap="square" lIns="0" tIns="0" rIns="0" bIns="0" rtlCol="0" anchor="ctr">
            <a:normAutofit/>
          </a:bodyPr>
          <a:lstStyle/>
          <a:p>
            <a:pPr algn="ctr" indent="0" marL="0">
              <a:buNone/>
            </a:pPr>
            <a:r>
              <a:rPr lang="en-US" sz="1030" i="1" dirty="0">
                <a:solidFill>
                  <a:srgbClr val="174A7C"/>
                </a:solidFill>
                <a:latin typeface="Aptos" pitchFamily="34" charset="0"/>
                <a:ea typeface="Aptos" pitchFamily="34" charset="-122"/>
                <a:cs typeface="Aptos" pitchFamily="34" charset="-120"/>
              </a:rPr>
              <a:t>“The CEO’s first job was not to decide faster. It was to make the real nature of the problem visible.”</a:t>
            </a:r>
            <a:endParaRPr lang="en-US" sz="103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02920" y="292608"/>
            <a:ext cx="1920240" cy="164592"/>
          </a:xfrm>
          <a:prstGeom prst="rect">
            <a:avLst/>
          </a:prstGeom>
          <a:noFill/>
          <a:ln/>
        </p:spPr>
        <p:txBody>
          <a:bodyPr wrap="square" lIns="0" tIns="0" rIns="0" bIns="0" rtlCol="0" anchor="ctr"/>
          <a:lstStyle/>
          <a:p>
            <a:pPr indent="0" marL="0">
              <a:buNone/>
            </a:pPr>
            <a:r>
              <a:rPr lang="en-US" sz="750" dirty="0">
                <a:solidFill>
                  <a:srgbClr val="5C6670"/>
                </a:solidFill>
                <a:latin typeface="Aptos" pitchFamily="34" charset="0"/>
                <a:ea typeface="Aptos" pitchFamily="34" charset="-122"/>
                <a:cs typeface="Aptos" pitchFamily="34" charset="-120"/>
              </a:rPr>
              <a:t>Victor’s Story</a:t>
            </a:r>
            <a:endParaRPr lang="en-US" sz="750" dirty="0"/>
          </a:p>
        </p:txBody>
      </p:sp>
      <p:sp>
        <p:nvSpPr>
          <p:cNvPr id="3" name="Text 1"/>
          <p:cNvSpPr/>
          <p:nvPr/>
        </p:nvSpPr>
        <p:spPr>
          <a:xfrm>
            <a:off x="2468880" y="292608"/>
            <a:ext cx="3017520" cy="164592"/>
          </a:xfrm>
          <a:prstGeom prst="rect">
            <a:avLst/>
          </a:prstGeom>
          <a:noFill/>
          <a:ln/>
        </p:spPr>
        <p:txBody>
          <a:bodyPr wrap="square" lIns="0" tIns="0" rIns="0" bIns="0" rtlCol="0" anchor="ctr"/>
          <a:lstStyle/>
          <a:p>
            <a:pPr algn="ctr" indent="0" marL="0">
              <a:buNone/>
            </a:pPr>
            <a:r>
              <a:rPr lang="en-US" sz="750" dirty="0">
                <a:solidFill>
                  <a:srgbClr val="5C6670"/>
                </a:solidFill>
                <a:latin typeface="Aptos" pitchFamily="34" charset="0"/>
                <a:ea typeface="Aptos" pitchFamily="34" charset="-122"/>
                <a:cs typeface="Aptos" pitchFamily="34" charset="-120"/>
              </a:rPr>
              <a:t>Chapter 3</a:t>
            </a:r>
            <a:endParaRPr lang="en-US" sz="750" dirty="0"/>
          </a:p>
        </p:txBody>
      </p:sp>
      <p:sp>
        <p:nvSpPr>
          <p:cNvPr id="4" name="Text 2"/>
          <p:cNvSpPr/>
          <p:nvPr/>
        </p:nvSpPr>
        <p:spPr>
          <a:xfrm>
            <a:off x="6629400" y="292608"/>
            <a:ext cx="411480" cy="164592"/>
          </a:xfrm>
          <a:prstGeom prst="rect">
            <a:avLst/>
          </a:prstGeom>
          <a:noFill/>
          <a:ln/>
        </p:spPr>
        <p:txBody>
          <a:bodyPr wrap="square" lIns="0" tIns="0" rIns="0" bIns="0" rtlCol="0" anchor="ctr"/>
          <a:lstStyle/>
          <a:p>
            <a:pPr algn="r" indent="0" marL="0">
              <a:buNone/>
            </a:pPr>
            <a:r>
              <a:rPr lang="en-US" sz="750" dirty="0">
                <a:solidFill>
                  <a:srgbClr val="5C6670"/>
                </a:solidFill>
                <a:latin typeface="Aptos" pitchFamily="34" charset="0"/>
                <a:ea typeface="Aptos" pitchFamily="34" charset="-122"/>
                <a:cs typeface="Aptos" pitchFamily="34" charset="-120"/>
              </a:rPr>
              <a:t>06</a:t>
            </a:r>
            <a:endParaRPr lang="en-US" sz="750" dirty="0"/>
          </a:p>
        </p:txBody>
      </p:sp>
      <p:sp>
        <p:nvSpPr>
          <p:cNvPr id="5" name="Text 3"/>
          <p:cNvSpPr/>
          <p:nvPr/>
        </p:nvSpPr>
        <p:spPr>
          <a:xfrm>
            <a:off x="502920" y="530352"/>
            <a:ext cx="6583680" cy="137160"/>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6" name="Text 4"/>
          <p:cNvSpPr/>
          <p:nvPr/>
        </p:nvSpPr>
        <p:spPr>
          <a:xfrm>
            <a:off x="502920" y="10168128"/>
            <a:ext cx="2743200" cy="164592"/>
          </a:xfrm>
          <a:prstGeom prst="rect">
            <a:avLst/>
          </a:prstGeom>
          <a:noFill/>
          <a:ln/>
        </p:spPr>
        <p:txBody>
          <a:bodyPr wrap="square" lIns="0" tIns="0" rIns="0" bIns="0" rtlCol="0" anchor="ctr"/>
          <a:lstStyle/>
          <a:p>
            <a:pPr indent="0" marL="0">
              <a:buNone/>
            </a:pPr>
            <a:r>
              <a:rPr lang="en-US" sz="720" dirty="0">
                <a:solidFill>
                  <a:srgbClr val="5C6670"/>
                </a:solidFill>
                <a:latin typeface="Aptos" pitchFamily="34" charset="0"/>
                <a:ea typeface="Aptos" pitchFamily="34" charset="-122"/>
                <a:cs typeface="Aptos" pitchFamily="34" charset="-120"/>
              </a:rPr>
              <a:t>Inventory Big Data character universe</a:t>
            </a:r>
            <a:endParaRPr lang="en-US" sz="720" dirty="0"/>
          </a:p>
        </p:txBody>
      </p:sp>
      <p:sp>
        <p:nvSpPr>
          <p:cNvPr id="7" name="Text 5"/>
          <p:cNvSpPr/>
          <p:nvPr/>
        </p:nvSpPr>
        <p:spPr>
          <a:xfrm>
            <a:off x="502920" y="9966960"/>
            <a:ext cx="6583680" cy="109728"/>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8" name="Text 6"/>
          <p:cNvSpPr/>
          <p:nvPr/>
        </p:nvSpPr>
        <p:spPr>
          <a:xfrm>
            <a:off x="502920" y="868680"/>
            <a:ext cx="6583680" cy="384048"/>
          </a:xfrm>
          <a:prstGeom prst="rect">
            <a:avLst/>
          </a:prstGeom>
          <a:noFill/>
          <a:ln/>
        </p:spPr>
        <p:txBody>
          <a:bodyPr wrap="square" lIns="0" tIns="0" rIns="0" bIns="0" rtlCol="0" anchor="ctr">
            <a:normAutofit/>
          </a:bodyPr>
          <a:lstStyle/>
          <a:p>
            <a:pPr indent="0" marL="0">
              <a:buNone/>
            </a:pPr>
            <a:r>
              <a:rPr lang="en-US" sz="2100" b="1" dirty="0">
                <a:solidFill>
                  <a:srgbClr val="174A7C"/>
                </a:solidFill>
                <a:latin typeface="Aptos Display" pitchFamily="34" charset="0"/>
                <a:ea typeface="Aptos Display" pitchFamily="34" charset="-122"/>
                <a:cs typeface="Aptos Display" pitchFamily="34" charset="-120"/>
              </a:rPr>
              <a:t>The dashboard and the floor</a:t>
            </a:r>
            <a:endParaRPr lang="en-US" sz="2100" dirty="0"/>
          </a:p>
        </p:txBody>
      </p:sp>
      <p:sp>
        <p:nvSpPr>
          <p:cNvPr id="9" name="Text 7"/>
          <p:cNvSpPr/>
          <p:nvPr/>
        </p:nvSpPr>
        <p:spPr>
          <a:xfrm>
            <a:off x="521208" y="1307592"/>
            <a:ext cx="6400800" cy="228600"/>
          </a:xfrm>
          <a:prstGeom prst="rect">
            <a:avLst/>
          </a:prstGeom>
          <a:noFill/>
          <a:ln/>
        </p:spPr>
        <p:txBody>
          <a:bodyPr wrap="square" lIns="0" tIns="0" rIns="0" bIns="0" rtlCol="0" anchor="ctr">
            <a:normAutofit/>
          </a:bodyPr>
          <a:lstStyle/>
          <a:p>
            <a:pPr indent="0" marL="0">
              <a:buNone/>
            </a:pPr>
            <a:r>
              <a:rPr lang="en-US" sz="950" i="1" dirty="0">
                <a:solidFill>
                  <a:srgbClr val="F26632"/>
                </a:solidFill>
                <a:latin typeface="Aptos" pitchFamily="34" charset="0"/>
                <a:ea typeface="Aptos" pitchFamily="34" charset="-122"/>
                <a:cs typeface="Aptos" pitchFamily="34" charset="-120"/>
              </a:rPr>
              <a:t>When data points to a place, not just a number</a:t>
            </a:r>
            <a:endParaRPr lang="en-US" sz="950" dirty="0"/>
          </a:p>
        </p:txBody>
      </p:sp>
      <p:pic>
        <p:nvPicPr>
          <p:cNvPr id="10" name="Image 0" descr="/mnt/data/a_wide_cinematic_corporate_industrial_scene_insid_batch_3.png">    </p:cNvPr>
          <p:cNvPicPr>
            <a:picLocks noChangeAspect="1"/>
          </p:cNvPicPr>
          <p:nvPr/>
        </p:nvPicPr>
        <p:blipFill>
          <a:blip r:embed="rId1"/>
          <a:srcRect l="0" r="0" t="17544" b="17544"/>
          <a:stretch/>
        </p:blipFill>
        <p:spPr>
          <a:xfrm>
            <a:off x="585216" y="1700784"/>
            <a:ext cx="6382512" cy="2331720"/>
          </a:xfrm>
          <a:prstGeom prst="rect">
            <a:avLst/>
          </a:prstGeom>
        </p:spPr>
      </p:pic>
      <p:sp>
        <p:nvSpPr>
          <p:cNvPr id="11" name="Text 8"/>
          <p:cNvSpPr/>
          <p:nvPr/>
        </p:nvSpPr>
        <p:spPr>
          <a:xfrm>
            <a:off x="585216" y="4315968"/>
            <a:ext cx="3017520" cy="466344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After the meeting, Victor walked toward the upper gallery overlooking the manufacturing floor. The dashboard had given him a direction, but it had not given him the whole picture. He wanted to see where the pressure would become real.</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From the gallery, the plant looked organized: marked lanes, workstations, material zones, and operators moving with practiced rhythm. But Victor knew that a clean floor could still hide fragile coordination. He asked to meet Marlon near the storage area where the at-risk components were usually prepared for production.</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Marlon did not begin with a presentation. He pointed at two locations and described what would happen if the parts arrived late.</a:t>
            </a:r>
            <a:endParaRPr lang="en-US" sz="1060" dirty="0"/>
          </a:p>
        </p:txBody>
      </p:sp>
      <p:sp>
        <p:nvSpPr>
          <p:cNvPr id="12" name="Text 9"/>
          <p:cNvSpPr/>
          <p:nvPr/>
        </p:nvSpPr>
        <p:spPr>
          <a:xfrm>
            <a:off x="3950208" y="4315968"/>
            <a:ext cx="3017520" cy="466344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“This order can wait until tomorrow morning. That one cannot. If the sequence changes again, we will move material twice and lose time on preparation. The system will show a delay after the fact. We will feel it before the system shows it.”</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Victor listened carefully. This was the kind of sentence he trusted: concrete, local, and connected to the real flow of work. The dashboard had shown a supplier risk. The floor showed that the risk would become handling, waiting time, rework in planning, and frustration for the teams.</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On his way back to the office, Victor wrote one sentence in the margin of the file: “Do not review the indicator without reviewing the consequence.”</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That sentence would stay on the first page of the recovery file for the rest of the week.</a:t>
            </a:r>
            <a:endParaRPr lang="en-US" sz="1060" dirty="0"/>
          </a:p>
        </p:txBody>
      </p:sp>
      <p:sp>
        <p:nvSpPr>
          <p:cNvPr id="13" name="Text 10"/>
          <p:cNvSpPr/>
          <p:nvPr/>
        </p:nvSpPr>
        <p:spPr>
          <a:xfrm>
            <a:off x="777240" y="9491472"/>
            <a:ext cx="6080760" cy="310896"/>
          </a:xfrm>
          <a:prstGeom prst="rect">
            <a:avLst/>
          </a:prstGeom>
          <a:noFill/>
          <a:ln/>
        </p:spPr>
        <p:txBody>
          <a:bodyPr wrap="square" lIns="0" tIns="0" rIns="0" bIns="0" rtlCol="0" anchor="ctr">
            <a:normAutofit/>
          </a:bodyPr>
          <a:lstStyle/>
          <a:p>
            <a:pPr algn="ctr" indent="0" marL="0">
              <a:buNone/>
            </a:pPr>
            <a:r>
              <a:rPr lang="en-US" sz="1030" i="1" dirty="0">
                <a:solidFill>
                  <a:srgbClr val="174A7C"/>
                </a:solidFill>
                <a:latin typeface="Aptos" pitchFamily="34" charset="0"/>
                <a:ea typeface="Aptos" pitchFamily="34" charset="-122"/>
                <a:cs typeface="Aptos" pitchFamily="34" charset="-120"/>
              </a:rPr>
              <a:t>“Data points to the issue. The floor explains what the issue means.”</a:t>
            </a:r>
            <a:endParaRPr lang="en-US" sz="103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02920" y="292608"/>
            <a:ext cx="1920240" cy="164592"/>
          </a:xfrm>
          <a:prstGeom prst="rect">
            <a:avLst/>
          </a:prstGeom>
          <a:noFill/>
          <a:ln/>
        </p:spPr>
        <p:txBody>
          <a:bodyPr wrap="square" lIns="0" tIns="0" rIns="0" bIns="0" rtlCol="0" anchor="ctr"/>
          <a:lstStyle/>
          <a:p>
            <a:pPr indent="0" marL="0">
              <a:buNone/>
            </a:pPr>
            <a:r>
              <a:rPr lang="en-US" sz="750" dirty="0">
                <a:solidFill>
                  <a:srgbClr val="5C6670"/>
                </a:solidFill>
                <a:latin typeface="Aptos" pitchFamily="34" charset="0"/>
                <a:ea typeface="Aptos" pitchFamily="34" charset="-122"/>
                <a:cs typeface="Aptos" pitchFamily="34" charset="-120"/>
              </a:rPr>
              <a:t>Victor’s Story</a:t>
            </a:r>
            <a:endParaRPr lang="en-US" sz="750" dirty="0"/>
          </a:p>
        </p:txBody>
      </p:sp>
      <p:sp>
        <p:nvSpPr>
          <p:cNvPr id="3" name="Text 1"/>
          <p:cNvSpPr/>
          <p:nvPr/>
        </p:nvSpPr>
        <p:spPr>
          <a:xfrm>
            <a:off x="2468880" y="292608"/>
            <a:ext cx="3017520" cy="164592"/>
          </a:xfrm>
          <a:prstGeom prst="rect">
            <a:avLst/>
          </a:prstGeom>
          <a:noFill/>
          <a:ln/>
        </p:spPr>
        <p:txBody>
          <a:bodyPr wrap="square" lIns="0" tIns="0" rIns="0" bIns="0" rtlCol="0" anchor="ctr"/>
          <a:lstStyle/>
          <a:p>
            <a:pPr algn="ctr" indent="0" marL="0">
              <a:buNone/>
            </a:pPr>
            <a:r>
              <a:rPr lang="en-US" sz="750" dirty="0">
                <a:solidFill>
                  <a:srgbClr val="5C6670"/>
                </a:solidFill>
                <a:latin typeface="Aptos" pitchFamily="34" charset="0"/>
                <a:ea typeface="Aptos" pitchFamily="34" charset="-122"/>
                <a:cs typeface="Aptos" pitchFamily="34" charset="-120"/>
              </a:rPr>
              <a:t>Chapter 4</a:t>
            </a:r>
            <a:endParaRPr lang="en-US" sz="750" dirty="0"/>
          </a:p>
        </p:txBody>
      </p:sp>
      <p:sp>
        <p:nvSpPr>
          <p:cNvPr id="4" name="Text 2"/>
          <p:cNvSpPr/>
          <p:nvPr/>
        </p:nvSpPr>
        <p:spPr>
          <a:xfrm>
            <a:off x="6629400" y="292608"/>
            <a:ext cx="411480" cy="164592"/>
          </a:xfrm>
          <a:prstGeom prst="rect">
            <a:avLst/>
          </a:prstGeom>
          <a:noFill/>
          <a:ln/>
        </p:spPr>
        <p:txBody>
          <a:bodyPr wrap="square" lIns="0" tIns="0" rIns="0" bIns="0" rtlCol="0" anchor="ctr"/>
          <a:lstStyle/>
          <a:p>
            <a:pPr algn="r" indent="0" marL="0">
              <a:buNone/>
            </a:pPr>
            <a:r>
              <a:rPr lang="en-US" sz="750" dirty="0">
                <a:solidFill>
                  <a:srgbClr val="5C6670"/>
                </a:solidFill>
                <a:latin typeface="Aptos" pitchFamily="34" charset="0"/>
                <a:ea typeface="Aptos" pitchFamily="34" charset="-122"/>
                <a:cs typeface="Aptos" pitchFamily="34" charset="-120"/>
              </a:rPr>
              <a:t>07</a:t>
            </a:r>
            <a:endParaRPr lang="en-US" sz="750" dirty="0"/>
          </a:p>
        </p:txBody>
      </p:sp>
      <p:sp>
        <p:nvSpPr>
          <p:cNvPr id="5" name="Text 3"/>
          <p:cNvSpPr/>
          <p:nvPr/>
        </p:nvSpPr>
        <p:spPr>
          <a:xfrm>
            <a:off x="502920" y="530352"/>
            <a:ext cx="6583680" cy="137160"/>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6" name="Text 4"/>
          <p:cNvSpPr/>
          <p:nvPr/>
        </p:nvSpPr>
        <p:spPr>
          <a:xfrm>
            <a:off x="502920" y="10168128"/>
            <a:ext cx="2743200" cy="164592"/>
          </a:xfrm>
          <a:prstGeom prst="rect">
            <a:avLst/>
          </a:prstGeom>
          <a:noFill/>
          <a:ln/>
        </p:spPr>
        <p:txBody>
          <a:bodyPr wrap="square" lIns="0" tIns="0" rIns="0" bIns="0" rtlCol="0" anchor="ctr"/>
          <a:lstStyle/>
          <a:p>
            <a:pPr indent="0" marL="0">
              <a:buNone/>
            </a:pPr>
            <a:r>
              <a:rPr lang="en-US" sz="720" dirty="0">
                <a:solidFill>
                  <a:srgbClr val="5C6670"/>
                </a:solidFill>
                <a:latin typeface="Aptos" pitchFamily="34" charset="0"/>
                <a:ea typeface="Aptos" pitchFamily="34" charset="-122"/>
                <a:cs typeface="Aptos" pitchFamily="34" charset="-120"/>
              </a:rPr>
              <a:t>Inventory Big Data character universe</a:t>
            </a:r>
            <a:endParaRPr lang="en-US" sz="720" dirty="0"/>
          </a:p>
        </p:txBody>
      </p:sp>
      <p:sp>
        <p:nvSpPr>
          <p:cNvPr id="7" name="Text 5"/>
          <p:cNvSpPr/>
          <p:nvPr/>
        </p:nvSpPr>
        <p:spPr>
          <a:xfrm>
            <a:off x="502920" y="9966960"/>
            <a:ext cx="6583680" cy="109728"/>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8" name="Text 6"/>
          <p:cNvSpPr/>
          <p:nvPr/>
        </p:nvSpPr>
        <p:spPr>
          <a:xfrm>
            <a:off x="502920" y="868680"/>
            <a:ext cx="6583680" cy="384048"/>
          </a:xfrm>
          <a:prstGeom prst="rect">
            <a:avLst/>
          </a:prstGeom>
          <a:noFill/>
          <a:ln/>
        </p:spPr>
        <p:txBody>
          <a:bodyPr wrap="square" lIns="0" tIns="0" rIns="0" bIns="0" rtlCol="0" anchor="ctr">
            <a:normAutofit/>
          </a:bodyPr>
          <a:lstStyle/>
          <a:p>
            <a:pPr indent="0" marL="0">
              <a:buNone/>
            </a:pPr>
            <a:r>
              <a:rPr lang="en-US" sz="2100" b="1" dirty="0">
                <a:solidFill>
                  <a:srgbClr val="174A7C"/>
                </a:solidFill>
                <a:latin typeface="Aptos Display" pitchFamily="34" charset="0"/>
                <a:ea typeface="Aptos Display" pitchFamily="34" charset="-122"/>
                <a:cs typeface="Aptos Display" pitchFamily="34" charset="-120"/>
              </a:rPr>
              <a:t>The action tracker</a:t>
            </a:r>
            <a:endParaRPr lang="en-US" sz="2100" dirty="0"/>
          </a:p>
        </p:txBody>
      </p:sp>
      <p:sp>
        <p:nvSpPr>
          <p:cNvPr id="9" name="Text 7"/>
          <p:cNvSpPr/>
          <p:nvPr/>
        </p:nvSpPr>
        <p:spPr>
          <a:xfrm>
            <a:off x="521208" y="1307592"/>
            <a:ext cx="6400800" cy="228600"/>
          </a:xfrm>
          <a:prstGeom prst="rect">
            <a:avLst/>
          </a:prstGeom>
          <a:noFill/>
          <a:ln/>
        </p:spPr>
        <p:txBody>
          <a:bodyPr wrap="square" lIns="0" tIns="0" rIns="0" bIns="0" rtlCol="0" anchor="ctr">
            <a:normAutofit/>
          </a:bodyPr>
          <a:lstStyle/>
          <a:p>
            <a:pPr indent="0" marL="0">
              <a:buNone/>
            </a:pPr>
            <a:r>
              <a:rPr lang="en-US" sz="950" i="1" dirty="0">
                <a:solidFill>
                  <a:srgbClr val="F26632"/>
                </a:solidFill>
                <a:latin typeface="Aptos" pitchFamily="34" charset="0"/>
                <a:ea typeface="Aptos" pitchFamily="34" charset="-122"/>
                <a:cs typeface="Aptos" pitchFamily="34" charset="-120"/>
              </a:rPr>
              <a:t>The problem was not only the shortage</a:t>
            </a:r>
            <a:endParaRPr lang="en-US" sz="950" dirty="0"/>
          </a:p>
        </p:txBody>
      </p:sp>
      <p:sp>
        <p:nvSpPr>
          <p:cNvPr id="10" name="Text 8"/>
          <p:cNvSpPr/>
          <p:nvPr/>
        </p:nvSpPr>
        <p:spPr>
          <a:xfrm>
            <a:off x="585216" y="1719072"/>
            <a:ext cx="3017520" cy="745236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At 10:15, Victor opened the cross-functional action tracker. The file was familiar: action, owner, due date, status, comment. It was simple enough to be useful and strict enough to show weakness. He filtered the lines linked to supplier recovery, shortage risk, and customer impact.</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Several actions were marked in progress. One had no clear owner. Another had been postponed from the previous week. One comment said “to be confirmed” without naming who had to confirm it. The file did not show incompetence. It showed hesitation. And hesitation was expensive when several functions depended on the same decision.</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Victor called James and the production manager back into the small meeting room.</a:t>
            </a:r>
            <a:endParaRPr lang="en-US" sz="1060" dirty="0"/>
          </a:p>
        </p:txBody>
      </p:sp>
      <p:sp>
        <p:nvSpPr>
          <p:cNvPr id="11" name="Text 9"/>
          <p:cNvSpPr/>
          <p:nvPr/>
        </p:nvSpPr>
        <p:spPr>
          <a:xfrm>
            <a:off x="3950208" y="1719072"/>
            <a:ext cx="3017520" cy="745236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He did not accuse anyone. He read the lines aloud. Then he asked the same question after each one: “Who owns the next step?”</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The first answer was too long. Victor stopped it politely. “Not the context. The owner.”</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The second answer was clearer. The third was still uncertain. Finance joined the discussion and added the estimated exposure if the recovery plan required premium transport for three days. Customer support confirmed which orders needed protection first.</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The issue became operationally readable. One person would lead supplier recovery. One person would update the production sequence. One person would monitor customer exposure. Finance would isolate the avoidable cost. The review date was set for Wednesday morning.</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The shortage had not disappeared. But the company now had ownership, timing, and a shared view.</a:t>
            </a:r>
            <a:endParaRPr lang="en-US" sz="1060" dirty="0"/>
          </a:p>
        </p:txBody>
      </p:sp>
      <p:sp>
        <p:nvSpPr>
          <p:cNvPr id="12" name="Text 10"/>
          <p:cNvSpPr/>
          <p:nvPr/>
        </p:nvSpPr>
        <p:spPr>
          <a:xfrm>
            <a:off x="777240" y="9491472"/>
            <a:ext cx="6080760" cy="310896"/>
          </a:xfrm>
          <a:prstGeom prst="rect">
            <a:avLst/>
          </a:prstGeom>
          <a:noFill/>
          <a:ln/>
        </p:spPr>
        <p:txBody>
          <a:bodyPr wrap="square" lIns="0" tIns="0" rIns="0" bIns="0" rtlCol="0" anchor="ctr">
            <a:normAutofit/>
          </a:bodyPr>
          <a:lstStyle/>
          <a:p>
            <a:pPr algn="ctr" indent="0" marL="0">
              <a:buNone/>
            </a:pPr>
            <a:r>
              <a:rPr lang="en-US" sz="1030" i="1" dirty="0">
                <a:solidFill>
                  <a:srgbClr val="174A7C"/>
                </a:solidFill>
                <a:latin typeface="Aptos" pitchFamily="34" charset="0"/>
                <a:ea typeface="Aptos" pitchFamily="34" charset="-122"/>
                <a:cs typeface="Aptos" pitchFamily="34" charset="-120"/>
              </a:rPr>
              <a:t>“A decision without a review date is only a conversation.”</a:t>
            </a:r>
            <a:endParaRPr lang="en-US" sz="103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02920" y="292608"/>
            <a:ext cx="1920240" cy="164592"/>
          </a:xfrm>
          <a:prstGeom prst="rect">
            <a:avLst/>
          </a:prstGeom>
          <a:noFill/>
          <a:ln/>
        </p:spPr>
        <p:txBody>
          <a:bodyPr wrap="square" lIns="0" tIns="0" rIns="0" bIns="0" rtlCol="0" anchor="ctr"/>
          <a:lstStyle/>
          <a:p>
            <a:pPr indent="0" marL="0">
              <a:buNone/>
            </a:pPr>
            <a:r>
              <a:rPr lang="en-US" sz="750" dirty="0">
                <a:solidFill>
                  <a:srgbClr val="5C6670"/>
                </a:solidFill>
                <a:latin typeface="Aptos" pitchFamily="34" charset="0"/>
                <a:ea typeface="Aptos" pitchFamily="34" charset="-122"/>
                <a:cs typeface="Aptos" pitchFamily="34" charset="-120"/>
              </a:rPr>
              <a:t>Victor’s Story</a:t>
            </a:r>
            <a:endParaRPr lang="en-US" sz="750" dirty="0"/>
          </a:p>
        </p:txBody>
      </p:sp>
      <p:sp>
        <p:nvSpPr>
          <p:cNvPr id="3" name="Text 1"/>
          <p:cNvSpPr/>
          <p:nvPr/>
        </p:nvSpPr>
        <p:spPr>
          <a:xfrm>
            <a:off x="2468880" y="292608"/>
            <a:ext cx="3017520" cy="164592"/>
          </a:xfrm>
          <a:prstGeom prst="rect">
            <a:avLst/>
          </a:prstGeom>
          <a:noFill/>
          <a:ln/>
        </p:spPr>
        <p:txBody>
          <a:bodyPr wrap="square" lIns="0" tIns="0" rIns="0" bIns="0" rtlCol="0" anchor="ctr"/>
          <a:lstStyle/>
          <a:p>
            <a:pPr algn="ctr" indent="0" marL="0">
              <a:buNone/>
            </a:pPr>
            <a:r>
              <a:rPr lang="en-US" sz="750" dirty="0">
                <a:solidFill>
                  <a:srgbClr val="5C6670"/>
                </a:solidFill>
                <a:latin typeface="Aptos" pitchFamily="34" charset="0"/>
                <a:ea typeface="Aptos" pitchFamily="34" charset="-122"/>
                <a:cs typeface="Aptos" pitchFamily="34" charset="-120"/>
              </a:rPr>
              <a:t>Chapter 5</a:t>
            </a:r>
            <a:endParaRPr lang="en-US" sz="750" dirty="0"/>
          </a:p>
        </p:txBody>
      </p:sp>
      <p:sp>
        <p:nvSpPr>
          <p:cNvPr id="4" name="Text 2"/>
          <p:cNvSpPr/>
          <p:nvPr/>
        </p:nvSpPr>
        <p:spPr>
          <a:xfrm>
            <a:off x="6629400" y="292608"/>
            <a:ext cx="411480" cy="164592"/>
          </a:xfrm>
          <a:prstGeom prst="rect">
            <a:avLst/>
          </a:prstGeom>
          <a:noFill/>
          <a:ln/>
        </p:spPr>
        <p:txBody>
          <a:bodyPr wrap="square" lIns="0" tIns="0" rIns="0" bIns="0" rtlCol="0" anchor="ctr"/>
          <a:lstStyle/>
          <a:p>
            <a:pPr algn="r" indent="0" marL="0">
              <a:buNone/>
            </a:pPr>
            <a:r>
              <a:rPr lang="en-US" sz="750" dirty="0">
                <a:solidFill>
                  <a:srgbClr val="5C6670"/>
                </a:solidFill>
                <a:latin typeface="Aptos" pitchFamily="34" charset="0"/>
                <a:ea typeface="Aptos" pitchFamily="34" charset="-122"/>
                <a:cs typeface="Aptos" pitchFamily="34" charset="-120"/>
              </a:rPr>
              <a:t>08</a:t>
            </a:r>
            <a:endParaRPr lang="en-US" sz="750" dirty="0"/>
          </a:p>
        </p:txBody>
      </p:sp>
      <p:sp>
        <p:nvSpPr>
          <p:cNvPr id="5" name="Text 3"/>
          <p:cNvSpPr/>
          <p:nvPr/>
        </p:nvSpPr>
        <p:spPr>
          <a:xfrm>
            <a:off x="502920" y="530352"/>
            <a:ext cx="6583680" cy="137160"/>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6" name="Text 4"/>
          <p:cNvSpPr/>
          <p:nvPr/>
        </p:nvSpPr>
        <p:spPr>
          <a:xfrm>
            <a:off x="502920" y="10168128"/>
            <a:ext cx="2743200" cy="164592"/>
          </a:xfrm>
          <a:prstGeom prst="rect">
            <a:avLst/>
          </a:prstGeom>
          <a:noFill/>
          <a:ln/>
        </p:spPr>
        <p:txBody>
          <a:bodyPr wrap="square" lIns="0" tIns="0" rIns="0" bIns="0" rtlCol="0" anchor="ctr"/>
          <a:lstStyle/>
          <a:p>
            <a:pPr indent="0" marL="0">
              <a:buNone/>
            </a:pPr>
            <a:r>
              <a:rPr lang="en-US" sz="720" dirty="0">
                <a:solidFill>
                  <a:srgbClr val="5C6670"/>
                </a:solidFill>
                <a:latin typeface="Aptos" pitchFamily="34" charset="0"/>
                <a:ea typeface="Aptos" pitchFamily="34" charset="-122"/>
                <a:cs typeface="Aptos" pitchFamily="34" charset="-120"/>
              </a:rPr>
              <a:t>Inventory Big Data character universe</a:t>
            </a:r>
            <a:endParaRPr lang="en-US" sz="720" dirty="0"/>
          </a:p>
        </p:txBody>
      </p:sp>
      <p:sp>
        <p:nvSpPr>
          <p:cNvPr id="7" name="Text 5"/>
          <p:cNvSpPr/>
          <p:nvPr/>
        </p:nvSpPr>
        <p:spPr>
          <a:xfrm>
            <a:off x="502920" y="9966960"/>
            <a:ext cx="6583680" cy="109728"/>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8" name="Text 6"/>
          <p:cNvSpPr/>
          <p:nvPr/>
        </p:nvSpPr>
        <p:spPr>
          <a:xfrm>
            <a:off x="502920" y="868680"/>
            <a:ext cx="6583680" cy="384048"/>
          </a:xfrm>
          <a:prstGeom prst="rect">
            <a:avLst/>
          </a:prstGeom>
          <a:noFill/>
          <a:ln/>
        </p:spPr>
        <p:txBody>
          <a:bodyPr wrap="square" lIns="0" tIns="0" rIns="0" bIns="0" rtlCol="0" anchor="ctr">
            <a:normAutofit/>
          </a:bodyPr>
          <a:lstStyle/>
          <a:p>
            <a:pPr indent="0" marL="0">
              <a:buNone/>
            </a:pPr>
            <a:r>
              <a:rPr lang="en-US" sz="2100" b="1" dirty="0">
                <a:solidFill>
                  <a:srgbClr val="174A7C"/>
                </a:solidFill>
                <a:latin typeface="Aptos Display" pitchFamily="34" charset="0"/>
                <a:ea typeface="Aptos Display" pitchFamily="34" charset="-122"/>
                <a:cs typeface="Aptos Display" pitchFamily="34" charset="-120"/>
              </a:rPr>
              <a:t>The meeting becomes honest</a:t>
            </a:r>
            <a:endParaRPr lang="en-US" sz="2100" dirty="0"/>
          </a:p>
        </p:txBody>
      </p:sp>
      <p:sp>
        <p:nvSpPr>
          <p:cNvPr id="9" name="Text 7"/>
          <p:cNvSpPr/>
          <p:nvPr/>
        </p:nvSpPr>
        <p:spPr>
          <a:xfrm>
            <a:off x="521208" y="1307592"/>
            <a:ext cx="6400800" cy="228600"/>
          </a:xfrm>
          <a:prstGeom prst="rect">
            <a:avLst/>
          </a:prstGeom>
          <a:noFill/>
          <a:ln/>
        </p:spPr>
        <p:txBody>
          <a:bodyPr wrap="square" lIns="0" tIns="0" rIns="0" bIns="0" rtlCol="0" anchor="ctr">
            <a:normAutofit/>
          </a:bodyPr>
          <a:lstStyle/>
          <a:p>
            <a:pPr indent="0" marL="0">
              <a:buNone/>
            </a:pPr>
            <a:r>
              <a:rPr lang="en-US" sz="950" i="1" dirty="0">
                <a:solidFill>
                  <a:srgbClr val="F26632"/>
                </a:solidFill>
                <a:latin typeface="Aptos" pitchFamily="34" charset="0"/>
                <a:ea typeface="Aptos" pitchFamily="34" charset="-122"/>
                <a:cs typeface="Aptos" pitchFamily="34" charset="-120"/>
              </a:rPr>
              <a:t>Four departments, one coordination problem</a:t>
            </a:r>
            <a:endParaRPr lang="en-US" sz="950" dirty="0"/>
          </a:p>
        </p:txBody>
      </p:sp>
      <p:pic>
        <p:nvPicPr>
          <p:cNvPr id="10" name="Image 0" descr="/mnt/data/a_wide_photorealistic_corporate_meeting_room_co_batch_2.png">    </p:cNvPr>
          <p:cNvPicPr>
            <a:picLocks noChangeAspect="1"/>
          </p:cNvPicPr>
          <p:nvPr/>
        </p:nvPicPr>
        <p:blipFill>
          <a:blip r:embed="rId1"/>
          <a:srcRect l="0" r="0" t="17544" b="17544"/>
          <a:stretch/>
        </p:blipFill>
        <p:spPr>
          <a:xfrm>
            <a:off x="585216" y="1700784"/>
            <a:ext cx="6382512" cy="2331720"/>
          </a:xfrm>
          <a:prstGeom prst="rect">
            <a:avLst/>
          </a:prstGeom>
        </p:spPr>
      </p:pic>
      <p:sp>
        <p:nvSpPr>
          <p:cNvPr id="11" name="Text 8"/>
          <p:cNvSpPr/>
          <p:nvPr/>
        </p:nvSpPr>
        <p:spPr>
          <a:xfrm>
            <a:off x="585216" y="4315968"/>
            <a:ext cx="3017520" cy="466344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The next review was shorter, but sharper. Victor began with the question he had written on the board: “What has changed since yesterday?”</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James answered first. The supplier had confirmed part of the shipment, but the remaining quantity was still uncertain. Production could protect the first customer order, but only by changing the sequence. Finance had calculated the transport exposure. Customer support had prepared a message, but did not want to send it unless the recovery plan failed.</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For a few minutes, each department defended its own constraint. Supply chain needed flexibility. Production wanted stability. Finance wanted discipline. Customer support wanted certainty before speaking externally.</a:t>
            </a:r>
            <a:endParaRPr lang="en-US" sz="1060" dirty="0"/>
          </a:p>
        </p:txBody>
      </p:sp>
      <p:sp>
        <p:nvSpPr>
          <p:cNvPr id="12" name="Text 9"/>
          <p:cNvSpPr/>
          <p:nvPr/>
        </p:nvSpPr>
        <p:spPr>
          <a:xfrm>
            <a:off x="3950208" y="4315968"/>
            <a:ext cx="3017520" cy="466344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Victor let the tension appear. He did not rush to smooth it over. Hidden tension creates poor decisions; visible tension can be managed.</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“We are not here to prove that one function is right,” he said. “We are here to decide what the company can execute.”</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That sentence changed the meeting. The team stopped trying to optimize locally and started testing one shared plan. The first order would be protected. The second would remain under watch. Production would not change the entire sequence, only the narrow part affected by the risk. Finance would track the extra cost separately so that the company could later distinguish emergency cost from structural cost.</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Nobody loved the compromise. That was often a sign that it was close to reality. Each function carried part of the burden. Each function also understood why.</a:t>
            </a:r>
            <a:endParaRPr lang="en-US" sz="1060" dirty="0"/>
          </a:p>
        </p:txBody>
      </p:sp>
      <p:sp>
        <p:nvSpPr>
          <p:cNvPr id="13" name="Text 10"/>
          <p:cNvSpPr/>
          <p:nvPr/>
        </p:nvSpPr>
        <p:spPr>
          <a:xfrm>
            <a:off x="777240" y="9491472"/>
            <a:ext cx="6080760" cy="310896"/>
          </a:xfrm>
          <a:prstGeom prst="rect">
            <a:avLst/>
          </a:prstGeom>
          <a:noFill/>
          <a:ln/>
        </p:spPr>
        <p:txBody>
          <a:bodyPr wrap="square" lIns="0" tIns="0" rIns="0" bIns="0" rtlCol="0" anchor="ctr">
            <a:normAutofit/>
          </a:bodyPr>
          <a:lstStyle/>
          <a:p>
            <a:pPr algn="ctr" indent="0" marL="0">
              <a:buNone/>
            </a:pPr>
            <a:r>
              <a:rPr lang="en-US" sz="1030" i="1" dirty="0">
                <a:solidFill>
                  <a:srgbClr val="174A7C"/>
                </a:solidFill>
                <a:latin typeface="Aptos" pitchFamily="34" charset="0"/>
                <a:ea typeface="Aptos" pitchFamily="34" charset="-122"/>
                <a:cs typeface="Aptos" pitchFamily="34" charset="-120"/>
              </a:rPr>
              <a:t>“A CEO does not remove tension by ignoring it. He makes it readable.”</a:t>
            </a:r>
            <a:endParaRPr lang="en-US" sz="103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02920" y="292608"/>
            <a:ext cx="1920240" cy="164592"/>
          </a:xfrm>
          <a:prstGeom prst="rect">
            <a:avLst/>
          </a:prstGeom>
          <a:noFill/>
          <a:ln/>
        </p:spPr>
        <p:txBody>
          <a:bodyPr wrap="square" lIns="0" tIns="0" rIns="0" bIns="0" rtlCol="0" anchor="ctr"/>
          <a:lstStyle/>
          <a:p>
            <a:pPr indent="0" marL="0">
              <a:buNone/>
            </a:pPr>
            <a:r>
              <a:rPr lang="en-US" sz="750" dirty="0">
                <a:solidFill>
                  <a:srgbClr val="5C6670"/>
                </a:solidFill>
                <a:latin typeface="Aptos" pitchFamily="34" charset="0"/>
                <a:ea typeface="Aptos" pitchFamily="34" charset="-122"/>
                <a:cs typeface="Aptos" pitchFamily="34" charset="-120"/>
              </a:rPr>
              <a:t>Victor’s Story</a:t>
            </a:r>
            <a:endParaRPr lang="en-US" sz="750" dirty="0"/>
          </a:p>
        </p:txBody>
      </p:sp>
      <p:sp>
        <p:nvSpPr>
          <p:cNvPr id="3" name="Text 1"/>
          <p:cNvSpPr/>
          <p:nvPr/>
        </p:nvSpPr>
        <p:spPr>
          <a:xfrm>
            <a:off x="2468880" y="292608"/>
            <a:ext cx="3017520" cy="164592"/>
          </a:xfrm>
          <a:prstGeom prst="rect">
            <a:avLst/>
          </a:prstGeom>
          <a:noFill/>
          <a:ln/>
        </p:spPr>
        <p:txBody>
          <a:bodyPr wrap="square" lIns="0" tIns="0" rIns="0" bIns="0" rtlCol="0" anchor="ctr"/>
          <a:lstStyle/>
          <a:p>
            <a:pPr algn="ctr" indent="0" marL="0">
              <a:buNone/>
            </a:pPr>
            <a:r>
              <a:rPr lang="en-US" sz="750" dirty="0">
                <a:solidFill>
                  <a:srgbClr val="5C6670"/>
                </a:solidFill>
                <a:latin typeface="Aptos" pitchFamily="34" charset="0"/>
                <a:ea typeface="Aptos" pitchFamily="34" charset="-122"/>
                <a:cs typeface="Aptos" pitchFamily="34" charset="-120"/>
              </a:rPr>
              <a:t>Chapter 6</a:t>
            </a:r>
            <a:endParaRPr lang="en-US" sz="750" dirty="0"/>
          </a:p>
        </p:txBody>
      </p:sp>
      <p:sp>
        <p:nvSpPr>
          <p:cNvPr id="4" name="Text 2"/>
          <p:cNvSpPr/>
          <p:nvPr/>
        </p:nvSpPr>
        <p:spPr>
          <a:xfrm>
            <a:off x="6629400" y="292608"/>
            <a:ext cx="411480" cy="164592"/>
          </a:xfrm>
          <a:prstGeom prst="rect">
            <a:avLst/>
          </a:prstGeom>
          <a:noFill/>
          <a:ln/>
        </p:spPr>
        <p:txBody>
          <a:bodyPr wrap="square" lIns="0" tIns="0" rIns="0" bIns="0" rtlCol="0" anchor="ctr"/>
          <a:lstStyle/>
          <a:p>
            <a:pPr algn="r" indent="0" marL="0">
              <a:buNone/>
            </a:pPr>
            <a:r>
              <a:rPr lang="en-US" sz="750" dirty="0">
                <a:solidFill>
                  <a:srgbClr val="5C6670"/>
                </a:solidFill>
                <a:latin typeface="Aptos" pitchFamily="34" charset="0"/>
                <a:ea typeface="Aptos" pitchFamily="34" charset="-122"/>
                <a:cs typeface="Aptos" pitchFamily="34" charset="-120"/>
              </a:rPr>
              <a:t>09</a:t>
            </a:r>
            <a:endParaRPr lang="en-US" sz="750" dirty="0"/>
          </a:p>
        </p:txBody>
      </p:sp>
      <p:sp>
        <p:nvSpPr>
          <p:cNvPr id="5" name="Text 3"/>
          <p:cNvSpPr/>
          <p:nvPr/>
        </p:nvSpPr>
        <p:spPr>
          <a:xfrm>
            <a:off x="502920" y="530352"/>
            <a:ext cx="6583680" cy="137160"/>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6" name="Text 4"/>
          <p:cNvSpPr/>
          <p:nvPr/>
        </p:nvSpPr>
        <p:spPr>
          <a:xfrm>
            <a:off x="502920" y="10168128"/>
            <a:ext cx="2743200" cy="164592"/>
          </a:xfrm>
          <a:prstGeom prst="rect">
            <a:avLst/>
          </a:prstGeom>
          <a:noFill/>
          <a:ln/>
        </p:spPr>
        <p:txBody>
          <a:bodyPr wrap="square" lIns="0" tIns="0" rIns="0" bIns="0" rtlCol="0" anchor="ctr"/>
          <a:lstStyle/>
          <a:p>
            <a:pPr indent="0" marL="0">
              <a:buNone/>
            </a:pPr>
            <a:r>
              <a:rPr lang="en-US" sz="720" dirty="0">
                <a:solidFill>
                  <a:srgbClr val="5C6670"/>
                </a:solidFill>
                <a:latin typeface="Aptos" pitchFamily="34" charset="0"/>
                <a:ea typeface="Aptos" pitchFamily="34" charset="-122"/>
                <a:cs typeface="Aptos" pitchFamily="34" charset="-120"/>
              </a:rPr>
              <a:t>Inventory Big Data character universe</a:t>
            </a:r>
            <a:endParaRPr lang="en-US" sz="720" dirty="0"/>
          </a:p>
        </p:txBody>
      </p:sp>
      <p:sp>
        <p:nvSpPr>
          <p:cNvPr id="7" name="Text 5"/>
          <p:cNvSpPr/>
          <p:nvPr/>
        </p:nvSpPr>
        <p:spPr>
          <a:xfrm>
            <a:off x="502920" y="9966960"/>
            <a:ext cx="6583680" cy="109728"/>
          </a:xfrm>
          <a:prstGeom prst="rect">
            <a:avLst/>
          </a:prstGeom>
          <a:noFill/>
          <a:ln/>
        </p:spPr>
        <p:txBody>
          <a:bodyPr wrap="square" lIns="0" tIns="0" rIns="0" bIns="0" rtlCol="0" anchor="ctr"/>
          <a:lstStyle/>
          <a:p>
            <a:pPr indent="0" marL="0">
              <a:buNone/>
            </a:pPr>
            <a:r>
              <a:rPr lang="en-US" sz="620" dirty="0">
                <a:solidFill>
                  <a:srgbClr val="C7D0D9"/>
                </a:solidFill>
                <a:latin typeface="Aptos" pitchFamily="34" charset="0"/>
                <a:ea typeface="Aptos" pitchFamily="34" charset="-122"/>
                <a:cs typeface="Aptos" pitchFamily="34" charset="-120"/>
              </a:rPr>
              <a:t>────────────────────────────────────────────</a:t>
            </a:r>
            <a:endParaRPr lang="en-US" sz="620" dirty="0"/>
          </a:p>
        </p:txBody>
      </p:sp>
      <p:sp>
        <p:nvSpPr>
          <p:cNvPr id="8" name="Text 6"/>
          <p:cNvSpPr/>
          <p:nvPr/>
        </p:nvSpPr>
        <p:spPr>
          <a:xfrm>
            <a:off x="502920" y="868680"/>
            <a:ext cx="6583680" cy="384048"/>
          </a:xfrm>
          <a:prstGeom prst="rect">
            <a:avLst/>
          </a:prstGeom>
          <a:noFill/>
          <a:ln/>
        </p:spPr>
        <p:txBody>
          <a:bodyPr wrap="square" lIns="0" tIns="0" rIns="0" bIns="0" rtlCol="0" anchor="ctr">
            <a:normAutofit/>
          </a:bodyPr>
          <a:lstStyle/>
          <a:p>
            <a:pPr indent="0" marL="0">
              <a:buNone/>
            </a:pPr>
            <a:r>
              <a:rPr lang="en-US" sz="2100" b="1" dirty="0">
                <a:solidFill>
                  <a:srgbClr val="174A7C"/>
                </a:solidFill>
                <a:latin typeface="Aptos Display" pitchFamily="34" charset="0"/>
                <a:ea typeface="Aptos Display" pitchFamily="34" charset="-122"/>
                <a:cs typeface="Aptos Display" pitchFamily="34" charset="-120"/>
              </a:rPr>
              <a:t>Victor remembers the shop floor</a:t>
            </a:r>
            <a:endParaRPr lang="en-US" sz="2100" dirty="0"/>
          </a:p>
        </p:txBody>
      </p:sp>
      <p:sp>
        <p:nvSpPr>
          <p:cNvPr id="9" name="Text 7"/>
          <p:cNvSpPr/>
          <p:nvPr/>
        </p:nvSpPr>
        <p:spPr>
          <a:xfrm>
            <a:off x="521208" y="1307592"/>
            <a:ext cx="6400800" cy="228600"/>
          </a:xfrm>
          <a:prstGeom prst="rect">
            <a:avLst/>
          </a:prstGeom>
          <a:noFill/>
          <a:ln/>
        </p:spPr>
        <p:txBody>
          <a:bodyPr wrap="square" lIns="0" tIns="0" rIns="0" bIns="0" rtlCol="0" anchor="ctr">
            <a:normAutofit/>
          </a:bodyPr>
          <a:lstStyle/>
          <a:p>
            <a:pPr indent="0" marL="0">
              <a:buNone/>
            </a:pPr>
            <a:r>
              <a:rPr lang="en-US" sz="950" i="1" dirty="0">
                <a:solidFill>
                  <a:srgbClr val="F26632"/>
                </a:solidFill>
                <a:latin typeface="Aptos" pitchFamily="34" charset="0"/>
                <a:ea typeface="Aptos" pitchFamily="34" charset="-122"/>
                <a:cs typeface="Aptos" pitchFamily="34" charset="-120"/>
              </a:rPr>
              <a:t>A lesson from before he became CEO</a:t>
            </a:r>
            <a:endParaRPr lang="en-US" sz="950" dirty="0"/>
          </a:p>
        </p:txBody>
      </p:sp>
      <p:sp>
        <p:nvSpPr>
          <p:cNvPr id="10" name="Text 8"/>
          <p:cNvSpPr/>
          <p:nvPr/>
        </p:nvSpPr>
        <p:spPr>
          <a:xfrm>
            <a:off x="585216" y="1719072"/>
            <a:ext cx="3017520" cy="745236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During lunch, Victor stayed alone in his office for fifteen minutes. He did not open his email. Instead, he looked at the first version of the recovery file and thought about a morning from many years earlier, when he was still a young process engineer.</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A machine had stopped because a small part was missing. The production plan had looked correct. The inventory system had shown availability earlier in the week. The purchasing file had not been alarming. But on the floor, operators were waiting, and a supervisor was trying to protect the rest of the shift with improvised changes.</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At the time, Victor had believed the problem was technical. A bad parameter. A wrong quantity. A timing error.</a:t>
            </a:r>
            <a:endParaRPr lang="en-US" sz="1060" dirty="0"/>
          </a:p>
        </p:txBody>
      </p:sp>
      <p:sp>
        <p:nvSpPr>
          <p:cNvPr id="11" name="Text 9"/>
          <p:cNvSpPr/>
          <p:nvPr/>
        </p:nvSpPr>
        <p:spPr>
          <a:xfrm>
            <a:off x="3950208" y="1719072"/>
            <a:ext cx="3017520" cy="7452360"/>
          </a:xfrm>
          <a:prstGeom prst="rect">
            <a:avLst/>
          </a:prstGeom>
          <a:noFill/>
          <a:ln/>
        </p:spPr>
        <p:txBody>
          <a:bodyPr wrap="square" lIns="0" tIns="0" rIns="0" bIns="0" rtlCol="0" anchor="t">
            <a:normAutofit/>
          </a:bodyPr>
          <a:lstStyle/>
          <a:p>
            <a:pPr indent="0" marL="0">
              <a:buNone/>
            </a:pPr>
            <a:r>
              <a:rPr lang="en-US" sz="1060" dirty="0">
                <a:solidFill>
                  <a:srgbClr val="222222"/>
                </a:solidFill>
                <a:latin typeface="Aptos" pitchFamily="34" charset="0"/>
                <a:ea typeface="Aptos" pitchFamily="34" charset="-122"/>
                <a:cs typeface="Aptos" pitchFamily="34" charset="-120"/>
              </a:rPr>
              <a:t>Later, after years in production and operations, he understood the deeper lesson. The information had existed. It simply had not been connected early enough. Everyone had held a piece of the truth, but nobody had owned the whole pattern.</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That memory shaped his leadership. He did not trust management routines that produced numbers without consequences. He did not trust meetings that discussed issues without owners. He did not trust files that recorded problems but did not change the next action.</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When he became CEO, he promised himself that executive work would not float above operations. Strategy, finance, supply chain, production, quality, and customer service all had their own language. His responsibility was to make sure those languages could meet before the company paid the price of misunderstanding.</a:t>
            </a:r>
            <a:endParaRPr lang="en-US" sz="1060" dirty="0"/>
          </a:p>
          <a:p>
            <a:pPr indent="0" marL="0">
              <a:buNone/>
            </a:pPr>
            <a:endParaRPr lang="en-US" sz="1060" dirty="0"/>
          </a:p>
          <a:p>
            <a:pPr indent="0" marL="0">
              <a:buNone/>
            </a:pPr>
            <a:r>
              <a:rPr lang="en-US" sz="1060" dirty="0">
                <a:solidFill>
                  <a:srgbClr val="222222"/>
                </a:solidFill>
                <a:latin typeface="Aptos" pitchFamily="34" charset="0"/>
                <a:ea typeface="Aptos" pitchFamily="34" charset="-122"/>
                <a:cs typeface="Aptos" pitchFamily="34" charset="-120"/>
              </a:rPr>
              <a:t>He closed the file and wrote a second note: “If the same signal repeats, treat it as a system issue.”</a:t>
            </a:r>
            <a:endParaRPr lang="en-US" sz="1060" dirty="0"/>
          </a:p>
        </p:txBody>
      </p:sp>
      <p:sp>
        <p:nvSpPr>
          <p:cNvPr id="12" name="Text 10"/>
          <p:cNvSpPr/>
          <p:nvPr/>
        </p:nvSpPr>
        <p:spPr>
          <a:xfrm>
            <a:off x="777240" y="9491472"/>
            <a:ext cx="6080760" cy="310896"/>
          </a:xfrm>
          <a:prstGeom prst="rect">
            <a:avLst/>
          </a:prstGeom>
          <a:noFill/>
          <a:ln/>
        </p:spPr>
        <p:txBody>
          <a:bodyPr wrap="square" lIns="0" tIns="0" rIns="0" bIns="0" rtlCol="0" anchor="ctr">
            <a:normAutofit/>
          </a:bodyPr>
          <a:lstStyle/>
          <a:p>
            <a:pPr algn="ctr" indent="0" marL="0">
              <a:buNone/>
            </a:pPr>
            <a:r>
              <a:rPr lang="en-US" sz="1030" i="1" dirty="0">
                <a:solidFill>
                  <a:srgbClr val="174A7C"/>
                </a:solidFill>
                <a:latin typeface="Aptos" pitchFamily="34" charset="0"/>
                <a:ea typeface="Aptos" pitchFamily="34" charset="-122"/>
                <a:cs typeface="Aptos" pitchFamily="34" charset="-120"/>
              </a:rPr>
              <a:t>“The first lesson of operations is simple: silence is expensive.”</a:t>
            </a:r>
            <a:endParaRPr lang="en-US" sz="103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Inventory Big Data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Victor's Story - A Short Business Novel</dc:title>
  <dc:subject>Victor - CEO character story</dc:subject>
  <dc:creator>Inventory Big Data</dc:creator>
  <cp:lastModifiedBy>Inventory Big Data</cp:lastModifiedBy>
  <cp:revision>1</cp:revision>
  <dcterms:created xsi:type="dcterms:W3CDTF">2026-04-29T09:18:35Z</dcterms:created>
  <dcterms:modified xsi:type="dcterms:W3CDTF">2026-04-29T09:18:35Z</dcterms:modified>
</cp:coreProperties>
</file>